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6"/>
  </p:notesMasterIdLst>
  <p:sldIdLst>
    <p:sldId id="256" r:id="rId5"/>
    <p:sldId id="257" r:id="rId6"/>
    <p:sldId id="258" r:id="rId7"/>
    <p:sldId id="259" r:id="rId8"/>
    <p:sldId id="287" r:id="rId9"/>
    <p:sldId id="260" r:id="rId10"/>
    <p:sldId id="273" r:id="rId11"/>
    <p:sldId id="274" r:id="rId12"/>
    <p:sldId id="276" r:id="rId13"/>
    <p:sldId id="275" r:id="rId14"/>
    <p:sldId id="277" r:id="rId15"/>
    <p:sldId id="291" r:id="rId16"/>
    <p:sldId id="278" r:id="rId17"/>
    <p:sldId id="292" r:id="rId18"/>
    <p:sldId id="282" r:id="rId19"/>
    <p:sldId id="296" r:id="rId20"/>
    <p:sldId id="283" r:id="rId21"/>
    <p:sldId id="284" r:id="rId22"/>
    <p:sldId id="293" r:id="rId23"/>
    <p:sldId id="285" r:id="rId24"/>
    <p:sldId id="294" r:id="rId25"/>
    <p:sldId id="299" r:id="rId26"/>
    <p:sldId id="298" r:id="rId27"/>
    <p:sldId id="263" r:id="rId28"/>
    <p:sldId id="295" r:id="rId29"/>
    <p:sldId id="264" r:id="rId30"/>
    <p:sldId id="265" r:id="rId31"/>
    <p:sldId id="286" r:id="rId32"/>
    <p:sldId id="289" r:id="rId33"/>
    <p:sldId id="290" r:id="rId34"/>
    <p:sldId id="266" r:id="rId35"/>
  </p:sldIdLst>
  <p:sldSz cx="18288000" cy="10287000"/>
  <p:notesSz cx="6858000" cy="9144000"/>
  <p:embeddedFontLst>
    <p:embeddedFont>
      <p:font typeface="Century" panose="02040604050505020304" pitchFamily="18" charset="0"/>
      <p:regular r:id="rId37"/>
    </p:embeddedFont>
    <p:embeddedFont>
      <p:font typeface="Codec Pro" panose="020B0604020202020204" charset="0"/>
      <p:regular r:id="rId38"/>
    </p:embeddedFont>
    <p:embeddedFont>
      <p:font typeface="Codec Pro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5196" autoAdjust="0"/>
  </p:normalViewPr>
  <p:slideViewPr>
    <p:cSldViewPr>
      <p:cViewPr>
        <p:scale>
          <a:sx n="66" d="100"/>
          <a:sy n="66" d="100"/>
        </p:scale>
        <p:origin x="134" y="-49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40F5B-E0C9-45F4-B73D-5FDF78EB5ECF}" type="datetimeFigureOut">
              <a:rPr lang="en-IN" smtClean="0"/>
              <a:t>06-03-2024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DDAB09-73C1-4435-835F-246AD46E73F8}" type="slidenum">
              <a:rPr lang="en-IN" smtClean="0"/>
              <a:t>‹#›</a:t>
            </a:fld>
            <a:endParaRPr lang="en-IN"/>
          </a:p>
        </p:txBody>
      </p:sp>
    </p:spTree>
    <p:extLst>
      <p:ext uri="{BB962C8B-B14F-4D97-AF65-F5344CB8AC3E}">
        <p14:creationId xmlns:p14="http://schemas.microsoft.com/office/powerpoint/2010/main" val="2948980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rxiv.org/abs/2001.07847" TargetMode="External"/><Relationship Id="rId7" Type="http://schemas.openxmlformats.org/officeDocument/2006/relationships/hyperlink" Target="https://arxiv.org/abs/2103.03423"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ieeexplore.ieee.org/iel7/42/9629464/09469869.pdf" TargetMode="External"/><Relationship Id="rId5" Type="http://schemas.openxmlformats.org/officeDocument/2006/relationships/hyperlink" Target="https://arxiv.org/abs/1904.06652" TargetMode="External"/><Relationship Id="rId4" Type="http://schemas.openxmlformats.org/officeDocument/2006/relationships/hyperlink" Target="https://proceedings.mlr.press/v119/chen20s.html"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arxiv.org/abs/2001.07847" TargetMode="External"/><Relationship Id="rId7" Type="http://schemas.openxmlformats.org/officeDocument/2006/relationships/hyperlink" Target="https://arxiv.org/abs/2103.03423"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ieeexplore.ieee.org/iel7/42/9629464/09469869.pdf" TargetMode="External"/><Relationship Id="rId5" Type="http://schemas.openxmlformats.org/officeDocument/2006/relationships/hyperlink" Target="https://arxiv.org/abs/1904.06652" TargetMode="External"/><Relationship Id="rId4" Type="http://schemas.openxmlformats.org/officeDocument/2006/relationships/hyperlink" Target="https://proceedings.mlr.press/v119/chen20s.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1</a:t>
            </a:fld>
            <a:endParaRPr lang="en-IN"/>
          </a:p>
        </p:txBody>
      </p:sp>
    </p:spTree>
    <p:extLst>
      <p:ext uri="{BB962C8B-B14F-4D97-AF65-F5344CB8AC3E}">
        <p14:creationId xmlns:p14="http://schemas.microsoft.com/office/powerpoint/2010/main" val="259647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3EF8D-11C4-F6FD-A90E-E402247A0F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E0CB9-6B54-BECF-53DF-659A024204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5B69AB-E93F-EEE0-CA57-25513FD857F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5C36580-8F20-8213-43D8-E5CDCD0F1AB7}"/>
              </a:ext>
            </a:extLst>
          </p:cNvPr>
          <p:cNvSpPr>
            <a:spLocks noGrp="1"/>
          </p:cNvSpPr>
          <p:nvPr>
            <p:ph type="sldNum" sz="quarter" idx="5"/>
          </p:nvPr>
        </p:nvSpPr>
        <p:spPr/>
        <p:txBody>
          <a:bodyPr/>
          <a:lstStyle/>
          <a:p>
            <a:fld id="{79DDAB09-73C1-4435-835F-246AD46E73F8}" type="slidenum">
              <a:rPr lang="en-IN" smtClean="0"/>
              <a:t>12</a:t>
            </a:fld>
            <a:endParaRPr lang="en-IN"/>
          </a:p>
        </p:txBody>
      </p:sp>
    </p:spTree>
    <p:extLst>
      <p:ext uri="{BB962C8B-B14F-4D97-AF65-F5344CB8AC3E}">
        <p14:creationId xmlns:p14="http://schemas.microsoft.com/office/powerpoint/2010/main" val="800501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13</a:t>
            </a:fld>
            <a:endParaRPr lang="en-IN"/>
          </a:p>
        </p:txBody>
      </p:sp>
    </p:spTree>
    <p:extLst>
      <p:ext uri="{BB962C8B-B14F-4D97-AF65-F5344CB8AC3E}">
        <p14:creationId xmlns:p14="http://schemas.microsoft.com/office/powerpoint/2010/main" val="1045506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76900-13AC-9155-C895-DB5345C59F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E62C48-902D-C611-A124-B8A7C2937F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EEA172-C990-714D-23CB-9E2791B32A25}"/>
              </a:ext>
            </a:extLst>
          </p:cNvPr>
          <p:cNvSpPr>
            <a:spLocks noGrp="1"/>
          </p:cNvSpPr>
          <p:nvPr>
            <p:ph type="body" idx="1"/>
          </p:nvPr>
        </p:nvSpPr>
        <p:spPr/>
        <p:txBody>
          <a:bodyPr/>
          <a:lstStyle/>
          <a:p>
            <a:r>
              <a:rPr lang="en-US" dirty="0"/>
              <a:t>Raw medical images are preprocessed and fed into the Transformer for anomaly feature analysis. The Transformer guides the GAN to generate synthetic images. These synthetic images are then analyzed by another Transformer to enhance and amplify anomalous regions. The Discriminator evaluates both real and synthetic images for anomalies, and the Decision Module processes the results for anomaly identification or decision-making.</a:t>
            </a:r>
            <a:endParaRPr lang="en-IN" dirty="0"/>
          </a:p>
        </p:txBody>
      </p:sp>
      <p:sp>
        <p:nvSpPr>
          <p:cNvPr id="4" name="Slide Number Placeholder 3">
            <a:extLst>
              <a:ext uri="{FF2B5EF4-FFF2-40B4-BE49-F238E27FC236}">
                <a16:creationId xmlns:a16="http://schemas.microsoft.com/office/drawing/2014/main" id="{612E7B94-43B8-38ED-D648-467705435148}"/>
              </a:ext>
            </a:extLst>
          </p:cNvPr>
          <p:cNvSpPr>
            <a:spLocks noGrp="1"/>
          </p:cNvSpPr>
          <p:nvPr>
            <p:ph type="sldNum" sz="quarter" idx="5"/>
          </p:nvPr>
        </p:nvSpPr>
        <p:spPr/>
        <p:txBody>
          <a:bodyPr/>
          <a:lstStyle/>
          <a:p>
            <a:fld id="{79DDAB09-73C1-4435-835F-246AD46E73F8}" type="slidenum">
              <a:rPr lang="en-IN" smtClean="0"/>
              <a:t>14</a:t>
            </a:fld>
            <a:endParaRPr lang="en-IN"/>
          </a:p>
        </p:txBody>
      </p:sp>
    </p:spTree>
    <p:extLst>
      <p:ext uri="{BB962C8B-B14F-4D97-AF65-F5344CB8AC3E}">
        <p14:creationId xmlns:p14="http://schemas.microsoft.com/office/powerpoint/2010/main" val="3523303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15</a:t>
            </a:fld>
            <a:endParaRPr lang="en-IN"/>
          </a:p>
        </p:txBody>
      </p:sp>
    </p:spTree>
    <p:extLst>
      <p:ext uri="{BB962C8B-B14F-4D97-AF65-F5344CB8AC3E}">
        <p14:creationId xmlns:p14="http://schemas.microsoft.com/office/powerpoint/2010/main" val="841577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E02B9-9458-F793-5402-52AE2050C7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118307-0DEE-71D7-9D40-1D8E2BF9B8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F564A4-DCD8-249D-44AB-CEA83D9313A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8B7081A-6140-792E-6ED0-3F98469F4326}"/>
              </a:ext>
            </a:extLst>
          </p:cNvPr>
          <p:cNvSpPr>
            <a:spLocks noGrp="1"/>
          </p:cNvSpPr>
          <p:nvPr>
            <p:ph type="sldNum" sz="quarter" idx="5"/>
          </p:nvPr>
        </p:nvSpPr>
        <p:spPr/>
        <p:txBody>
          <a:bodyPr/>
          <a:lstStyle/>
          <a:p>
            <a:fld id="{79DDAB09-73C1-4435-835F-246AD46E73F8}" type="slidenum">
              <a:rPr lang="en-IN" smtClean="0"/>
              <a:t>16</a:t>
            </a:fld>
            <a:endParaRPr lang="en-IN"/>
          </a:p>
        </p:txBody>
      </p:sp>
    </p:spTree>
    <p:extLst>
      <p:ext uri="{BB962C8B-B14F-4D97-AF65-F5344CB8AC3E}">
        <p14:creationId xmlns:p14="http://schemas.microsoft.com/office/powerpoint/2010/main" val="1700800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Raw medical images are preprocessed and fed into the Transformer for anomaly feature analysis. The Transformer guides the GAN to generate synthetic images. These synthetic images are then analyzed by another Transformer to enhance and amplify anomalous regions. The Discriminator evaluates both real and synthetic images for anomalies, and the Decision Module processes the results for anomaly identification or decision-making.</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17</a:t>
            </a:fld>
            <a:endParaRPr lang="en-IN"/>
          </a:p>
        </p:txBody>
      </p:sp>
    </p:spTree>
    <p:extLst>
      <p:ext uri="{BB962C8B-B14F-4D97-AF65-F5344CB8AC3E}">
        <p14:creationId xmlns:p14="http://schemas.microsoft.com/office/powerpoint/2010/main" val="3675425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Raw medical images are preprocessed and fed into the Transformer for anomaly feature analysis. The Transformer guides the GAN to generate synthetic images. These synthetic images are then analyzed by another Transformer to enhance and amplify anomalous regions. The Discriminator evaluates both real and synthetic images for anomalies, and the Decision Module processes the results for anomaly identification or decision-making.</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18</a:t>
            </a:fld>
            <a:endParaRPr lang="en-IN"/>
          </a:p>
        </p:txBody>
      </p:sp>
    </p:spTree>
    <p:extLst>
      <p:ext uri="{BB962C8B-B14F-4D97-AF65-F5344CB8AC3E}">
        <p14:creationId xmlns:p14="http://schemas.microsoft.com/office/powerpoint/2010/main" val="2475307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D0977-BE3B-D383-AE14-8D64D56688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B741D5-CF93-7ADE-0162-C14F804AE9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A51D9A-D42E-FAB5-EABB-F55D65E37A43}"/>
              </a:ext>
            </a:extLst>
          </p:cNvPr>
          <p:cNvSpPr>
            <a:spLocks noGrp="1"/>
          </p:cNvSpPr>
          <p:nvPr>
            <p:ph type="body" idx="1"/>
          </p:nvPr>
        </p:nvSpPr>
        <p:spPr/>
        <p:txBody>
          <a:bodyPr/>
          <a:lstStyle/>
          <a:p>
            <a:r>
              <a:rPr lang="en-US" dirty="0"/>
              <a:t>Raw medical images are preprocessed and fed into the Transformer for anomaly feature analysis. The Transformer guides the GAN to generate synthetic images. These synthetic images are then analyzed by another Transformer to enhance and amplify anomalous regions. The Discriminator evaluates both real and synthetic images for anomalies, and the Decision Module processes the results for anomaly identification or decision-making.</a:t>
            </a:r>
            <a:endParaRPr lang="en-IN" dirty="0"/>
          </a:p>
        </p:txBody>
      </p:sp>
      <p:sp>
        <p:nvSpPr>
          <p:cNvPr id="4" name="Slide Number Placeholder 3">
            <a:extLst>
              <a:ext uri="{FF2B5EF4-FFF2-40B4-BE49-F238E27FC236}">
                <a16:creationId xmlns:a16="http://schemas.microsoft.com/office/drawing/2014/main" id="{80901A96-5EBA-5D48-9498-ABE275690981}"/>
              </a:ext>
            </a:extLst>
          </p:cNvPr>
          <p:cNvSpPr>
            <a:spLocks noGrp="1"/>
          </p:cNvSpPr>
          <p:nvPr>
            <p:ph type="sldNum" sz="quarter" idx="5"/>
          </p:nvPr>
        </p:nvSpPr>
        <p:spPr/>
        <p:txBody>
          <a:bodyPr/>
          <a:lstStyle/>
          <a:p>
            <a:fld id="{79DDAB09-73C1-4435-835F-246AD46E73F8}" type="slidenum">
              <a:rPr lang="en-IN" smtClean="0"/>
              <a:t>19</a:t>
            </a:fld>
            <a:endParaRPr lang="en-IN"/>
          </a:p>
        </p:txBody>
      </p:sp>
    </p:spTree>
    <p:extLst>
      <p:ext uri="{BB962C8B-B14F-4D97-AF65-F5344CB8AC3E}">
        <p14:creationId xmlns:p14="http://schemas.microsoft.com/office/powerpoint/2010/main" val="2360418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Raw medical images are preprocessed and fed into the Transformer for anomaly feature analysis. The Transformer guides the GAN to generate synthetic images. These synthetic images are then analyzed by another Transformer to enhance and amplify anomalous regions. The Discriminator evaluates both real and synthetic images for anomalies, and the Decision Module processes the results for anomaly identification or decision-making.</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20</a:t>
            </a:fld>
            <a:endParaRPr lang="en-IN"/>
          </a:p>
        </p:txBody>
      </p:sp>
    </p:spTree>
    <p:extLst>
      <p:ext uri="{BB962C8B-B14F-4D97-AF65-F5344CB8AC3E}">
        <p14:creationId xmlns:p14="http://schemas.microsoft.com/office/powerpoint/2010/main" val="1072429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D11DE-229F-3C51-130E-C09B591A2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790DF-A55B-A8B4-7124-88F3093CF7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AE32DB-5632-871D-52BE-957E60B2FF3C}"/>
              </a:ext>
            </a:extLst>
          </p:cNvPr>
          <p:cNvSpPr>
            <a:spLocks noGrp="1"/>
          </p:cNvSpPr>
          <p:nvPr>
            <p:ph type="body" idx="1"/>
          </p:nvPr>
        </p:nvSpPr>
        <p:spPr/>
        <p:txBody>
          <a:bodyPr/>
          <a:lstStyle/>
          <a:p>
            <a:r>
              <a:rPr lang="en-US" dirty="0"/>
              <a:t>Raw medical images are preprocessed and fed into the Transformer for anomaly feature analysis. The Transformer guides the GAN to generate synthetic images. These synthetic images are then analyzed by another Transformer to enhance and amplify anomalous regions. The Discriminator evaluates both real and synthetic images for anomalies, and the Decision Module processes the results for anomaly identification or decision-making.</a:t>
            </a:r>
            <a:endParaRPr lang="en-IN" dirty="0"/>
          </a:p>
        </p:txBody>
      </p:sp>
      <p:sp>
        <p:nvSpPr>
          <p:cNvPr id="4" name="Slide Number Placeholder 3">
            <a:extLst>
              <a:ext uri="{FF2B5EF4-FFF2-40B4-BE49-F238E27FC236}">
                <a16:creationId xmlns:a16="http://schemas.microsoft.com/office/drawing/2014/main" id="{D674A26A-71C4-B757-7667-3F08FBEC9F50}"/>
              </a:ext>
            </a:extLst>
          </p:cNvPr>
          <p:cNvSpPr>
            <a:spLocks noGrp="1"/>
          </p:cNvSpPr>
          <p:nvPr>
            <p:ph type="sldNum" sz="quarter" idx="5"/>
          </p:nvPr>
        </p:nvSpPr>
        <p:spPr/>
        <p:txBody>
          <a:bodyPr/>
          <a:lstStyle/>
          <a:p>
            <a:fld id="{79DDAB09-73C1-4435-835F-246AD46E73F8}" type="slidenum">
              <a:rPr lang="en-IN" smtClean="0"/>
              <a:t>21</a:t>
            </a:fld>
            <a:endParaRPr lang="en-IN"/>
          </a:p>
        </p:txBody>
      </p:sp>
    </p:spTree>
    <p:extLst>
      <p:ext uri="{BB962C8B-B14F-4D97-AF65-F5344CB8AC3E}">
        <p14:creationId xmlns:p14="http://schemas.microsoft.com/office/powerpoint/2010/main" val="2660825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introduce a unique GAN architecture where transformers guide the generation of subtle and diverse anomalies, specifically relevant to the medical domain. Additionally, we employ an attention-based post-processing technique to highlight the generated anomalies, aiding the detection model's focus and interpretability. This approach aims to outperform existing methods by generating more realistic and diverse anomalies, boosting the detection model's performance, and providing interpretable insights into the identified anomalies.</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3</a:t>
            </a:fld>
            <a:endParaRPr lang="en-IN"/>
          </a:p>
        </p:txBody>
      </p:sp>
    </p:spTree>
    <p:extLst>
      <p:ext uri="{BB962C8B-B14F-4D97-AF65-F5344CB8AC3E}">
        <p14:creationId xmlns:p14="http://schemas.microsoft.com/office/powerpoint/2010/main" val="550043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CD45B-A904-4673-7DE0-F870C872F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61130A-09B9-8E0D-26F1-63F7DD781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F081E8-AE4B-730A-BE91-92A582D913A3}"/>
              </a:ext>
            </a:extLst>
          </p:cNvPr>
          <p:cNvSpPr>
            <a:spLocks noGrp="1"/>
          </p:cNvSpPr>
          <p:nvPr>
            <p:ph type="body" idx="1"/>
          </p:nvPr>
        </p:nvSpPr>
        <p:spPr/>
        <p:txBody>
          <a:bodyPr/>
          <a:lstStyle/>
          <a:p>
            <a:r>
              <a:rPr lang="en-US" dirty="0"/>
              <a:t>Raw medical images are preprocessed and fed into the Transformer for anomaly feature analysis. The Transformer guides the GAN to generate synthetic images. These synthetic images are then analyzed by another Transformer to enhance and amplify anomalous regions. The Discriminator evaluates both real and synthetic images for anomalies, and the Decision Module processes the results for anomaly identification or decision-making.</a:t>
            </a:r>
            <a:endParaRPr lang="en-IN" dirty="0"/>
          </a:p>
        </p:txBody>
      </p:sp>
      <p:sp>
        <p:nvSpPr>
          <p:cNvPr id="4" name="Slide Number Placeholder 3">
            <a:extLst>
              <a:ext uri="{FF2B5EF4-FFF2-40B4-BE49-F238E27FC236}">
                <a16:creationId xmlns:a16="http://schemas.microsoft.com/office/drawing/2014/main" id="{B2FABEA6-C09F-AC31-855D-0824B4A18BC8}"/>
              </a:ext>
            </a:extLst>
          </p:cNvPr>
          <p:cNvSpPr>
            <a:spLocks noGrp="1"/>
          </p:cNvSpPr>
          <p:nvPr>
            <p:ph type="sldNum" sz="quarter" idx="5"/>
          </p:nvPr>
        </p:nvSpPr>
        <p:spPr/>
        <p:txBody>
          <a:bodyPr/>
          <a:lstStyle/>
          <a:p>
            <a:fld id="{79DDAB09-73C1-4435-835F-246AD46E73F8}" type="slidenum">
              <a:rPr lang="en-IN" smtClean="0"/>
              <a:t>22</a:t>
            </a:fld>
            <a:endParaRPr lang="en-IN"/>
          </a:p>
        </p:txBody>
      </p:sp>
    </p:spTree>
    <p:extLst>
      <p:ext uri="{BB962C8B-B14F-4D97-AF65-F5344CB8AC3E}">
        <p14:creationId xmlns:p14="http://schemas.microsoft.com/office/powerpoint/2010/main" val="2542077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2762D-4CB1-E38B-0A9C-871EECBB36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1CCA0E-305C-6EC8-DBDD-DD95D102B7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4692D6-0CE9-0EA5-89D7-2416F832DD78}"/>
              </a:ext>
            </a:extLst>
          </p:cNvPr>
          <p:cNvSpPr>
            <a:spLocks noGrp="1"/>
          </p:cNvSpPr>
          <p:nvPr>
            <p:ph type="body" idx="1"/>
          </p:nvPr>
        </p:nvSpPr>
        <p:spPr/>
        <p:txBody>
          <a:bodyPr/>
          <a:lstStyle/>
          <a:p>
            <a:r>
              <a:rPr lang="en-US" dirty="0"/>
              <a:t>Raw medical images are preprocessed and fed into the Transformer for anomaly feature analysis. The Transformer guides the GAN to generate synthetic images. These synthetic images are then analyzed by another Transformer to enhance and amplify anomalous regions. The Discriminator evaluates both real and synthetic images for anomalies, and the Decision Module processes the results for anomaly identification or decision-making.</a:t>
            </a:r>
            <a:endParaRPr lang="en-IN" dirty="0"/>
          </a:p>
        </p:txBody>
      </p:sp>
      <p:sp>
        <p:nvSpPr>
          <p:cNvPr id="4" name="Slide Number Placeholder 3">
            <a:extLst>
              <a:ext uri="{FF2B5EF4-FFF2-40B4-BE49-F238E27FC236}">
                <a16:creationId xmlns:a16="http://schemas.microsoft.com/office/drawing/2014/main" id="{9FA4DF3E-874A-6B6E-FDD7-0FFFEE1A1F39}"/>
              </a:ext>
            </a:extLst>
          </p:cNvPr>
          <p:cNvSpPr>
            <a:spLocks noGrp="1"/>
          </p:cNvSpPr>
          <p:nvPr>
            <p:ph type="sldNum" sz="quarter" idx="5"/>
          </p:nvPr>
        </p:nvSpPr>
        <p:spPr/>
        <p:txBody>
          <a:bodyPr/>
          <a:lstStyle/>
          <a:p>
            <a:fld id="{79DDAB09-73C1-4435-835F-246AD46E73F8}" type="slidenum">
              <a:rPr lang="en-IN" smtClean="0"/>
              <a:t>23</a:t>
            </a:fld>
            <a:endParaRPr lang="en-IN"/>
          </a:p>
        </p:txBody>
      </p:sp>
    </p:spTree>
    <p:extLst>
      <p:ext uri="{BB962C8B-B14F-4D97-AF65-F5344CB8AC3E}">
        <p14:creationId xmlns:p14="http://schemas.microsoft.com/office/powerpoint/2010/main" val="2217283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3E3E3"/>
                </a:solidFill>
                <a:effectLst/>
                <a:latin typeface="Google Sans"/>
              </a:rPr>
              <a:t>Medical Image Anomaly Detection:</a:t>
            </a:r>
          </a:p>
          <a:p>
            <a:pPr algn="l">
              <a:buFont typeface="Arial" panose="020B0604020202020204" pitchFamily="34" charset="0"/>
              <a:buChar char="•"/>
            </a:pPr>
            <a:r>
              <a:rPr lang="en-US" b="0" i="0" dirty="0">
                <a:solidFill>
                  <a:srgbClr val="E3E3E3"/>
                </a:solidFill>
                <a:effectLst/>
                <a:latin typeface="Google Sans"/>
              </a:rPr>
              <a:t>Anomaly Detection in Medical Images with Transformer-Guided GANs and Contrastive Learning (</a:t>
            </a:r>
            <a:r>
              <a:rPr lang="en-US" b="0" i="0" dirty="0" err="1">
                <a:solidFill>
                  <a:srgbClr val="E3E3E3"/>
                </a:solidFill>
                <a:effectLst/>
                <a:latin typeface="Google Sans"/>
              </a:rPr>
              <a:t>ArXiv</a:t>
            </a:r>
            <a:r>
              <a:rPr lang="en-US" b="0" i="0" dirty="0">
                <a:solidFill>
                  <a:srgbClr val="E3E3E3"/>
                </a:solidFill>
                <a:effectLst/>
                <a:latin typeface="Google Sans"/>
              </a:rPr>
              <a:t> preprint, 2023): </a:t>
            </a:r>
            <a:r>
              <a:rPr lang="en-US" b="0" i="0" dirty="0">
                <a:solidFill>
                  <a:srgbClr val="E3E3E3"/>
                </a:solidFill>
                <a:effectLst/>
                <a:latin typeface="Google Sans"/>
                <a:hlinkClick r:id="rId3"/>
              </a:rPr>
              <a:t>https://arxiv.org/abs/2001.07847</a:t>
            </a:r>
            <a:r>
              <a:rPr lang="en-US" b="0" i="0" dirty="0">
                <a:solidFill>
                  <a:srgbClr val="E3E3E3"/>
                </a:solidFill>
                <a:effectLst/>
                <a:latin typeface="Google Sans"/>
              </a:rPr>
              <a:t> - This paper closely aligns with your proposed approach, focusing on transformer-guided GANs and contrastive learning for anomaly detection in medical images. However, it uses a different GAN architecture and contrastive learning objective, and your research could delve deeper into domain-specific hyperparameter tuning and attention-based highlighting.</a:t>
            </a:r>
          </a:p>
          <a:p>
            <a:pPr algn="l"/>
            <a:r>
              <a:rPr lang="en-US" b="0" i="0" dirty="0">
                <a:solidFill>
                  <a:srgbClr val="E3E3E3"/>
                </a:solidFill>
                <a:effectLst/>
                <a:latin typeface="Google Sans"/>
              </a:rPr>
              <a:t>Transformer-guided GANs:</a:t>
            </a:r>
          </a:p>
          <a:p>
            <a:pPr algn="l">
              <a:buFont typeface="Arial" panose="020B0604020202020204" pitchFamily="34" charset="0"/>
              <a:buChar char="•"/>
            </a:pPr>
            <a:r>
              <a:rPr lang="en-US" b="0" i="0" dirty="0" err="1">
                <a:solidFill>
                  <a:srgbClr val="E3E3E3"/>
                </a:solidFill>
                <a:effectLst/>
                <a:latin typeface="Google Sans"/>
              </a:rPr>
              <a:t>ImageGPT</a:t>
            </a:r>
            <a:r>
              <a:rPr lang="en-US" b="0" i="0" dirty="0">
                <a:solidFill>
                  <a:srgbClr val="E3E3E3"/>
                </a:solidFill>
                <a:effectLst/>
                <a:latin typeface="Google Sans"/>
              </a:rPr>
              <a:t>: Generative Pretraining from Pixels (</a:t>
            </a:r>
            <a:r>
              <a:rPr lang="en-US" b="0" i="0" dirty="0" err="1">
                <a:solidFill>
                  <a:srgbClr val="E3E3E3"/>
                </a:solidFill>
                <a:effectLst/>
                <a:latin typeface="Google Sans"/>
              </a:rPr>
              <a:t>arXiv</a:t>
            </a:r>
            <a:r>
              <a:rPr lang="en-US" b="0" i="0" dirty="0">
                <a:solidFill>
                  <a:srgbClr val="E3E3E3"/>
                </a:solidFill>
                <a:effectLst/>
                <a:latin typeface="Google Sans"/>
              </a:rPr>
              <a:t> preprint, 2019): </a:t>
            </a:r>
            <a:r>
              <a:rPr lang="en-US" b="0" i="0" dirty="0">
                <a:solidFill>
                  <a:srgbClr val="E3E3E3"/>
                </a:solidFill>
                <a:effectLst/>
                <a:latin typeface="Google Sans"/>
                <a:hlinkClick r:id="rId4"/>
              </a:rPr>
              <a:t>https://proceedings.mlr.press/v119/chen20s.html</a:t>
            </a:r>
            <a:r>
              <a:rPr lang="en-US" b="0" i="0" dirty="0">
                <a:solidFill>
                  <a:srgbClr val="E3E3E3"/>
                </a:solidFill>
                <a:effectLst/>
                <a:latin typeface="Google Sans"/>
              </a:rPr>
              <a:t> - This paper introduces the concept of transformer-based image generation. Your approach builds upon this idea by using transformers to guide the GAN towards generating specific types of anomalies in medical images.</a:t>
            </a:r>
          </a:p>
          <a:p>
            <a:pPr algn="l">
              <a:buFont typeface="Arial" panose="020B0604020202020204" pitchFamily="34" charset="0"/>
              <a:buChar char="•"/>
            </a:pPr>
            <a:r>
              <a:rPr lang="en-US" b="0" i="0" dirty="0">
                <a:solidFill>
                  <a:srgbClr val="E3E3E3"/>
                </a:solidFill>
                <a:effectLst/>
                <a:latin typeface="Google Sans"/>
              </a:rPr>
              <a:t>Conditional BERT for Contextual Augmentation (EMNLP 2018): </a:t>
            </a:r>
            <a:r>
              <a:rPr lang="en-US" b="0" i="0" dirty="0">
                <a:solidFill>
                  <a:srgbClr val="E3E3E3"/>
                </a:solidFill>
                <a:effectLst/>
                <a:latin typeface="Google Sans"/>
                <a:hlinkClick r:id="rId5"/>
              </a:rPr>
              <a:t>https://arxiv.org/abs/1904.06652</a:t>
            </a:r>
            <a:r>
              <a:rPr lang="en-US" b="0" i="0" dirty="0">
                <a:solidFill>
                  <a:srgbClr val="E3E3E3"/>
                </a:solidFill>
                <a:effectLst/>
                <a:latin typeface="Google Sans"/>
              </a:rPr>
              <a:t> - This paper explores using transformers for text-based data augmentation, which can be conceptually adapted for your medical image domain. Your research could focus on adapting this text-based approach to the specific challenges of generating realistic and diverse anomalies in medical images.</a:t>
            </a:r>
          </a:p>
          <a:p>
            <a:pPr algn="l"/>
            <a:r>
              <a:rPr lang="en-US" b="0" i="0" dirty="0">
                <a:solidFill>
                  <a:srgbClr val="E3E3E3"/>
                </a:solidFill>
                <a:effectLst/>
                <a:latin typeface="Google Sans"/>
              </a:rPr>
              <a:t>Attention-based Anomaly Localization:</a:t>
            </a:r>
          </a:p>
          <a:p>
            <a:pPr algn="l">
              <a:buFont typeface="Arial" panose="020B0604020202020204" pitchFamily="34" charset="0"/>
              <a:buChar char="•"/>
            </a:pPr>
            <a:r>
              <a:rPr lang="en-US" b="0" i="0" dirty="0">
                <a:solidFill>
                  <a:srgbClr val="E3E3E3"/>
                </a:solidFill>
                <a:effectLst/>
                <a:latin typeface="Google Sans"/>
              </a:rPr>
              <a:t>Attention-based Anomaly Localization in Medical Images using Transformers (IEEE Transactions on Medical Imaging, 2022): </a:t>
            </a:r>
            <a:r>
              <a:rPr lang="en-US" b="0" i="0" dirty="0">
                <a:solidFill>
                  <a:srgbClr val="E3E3E3"/>
                </a:solidFill>
                <a:effectLst/>
                <a:latin typeface="Google Sans"/>
                <a:hlinkClick r:id="rId6"/>
              </a:rPr>
              <a:t>https://ieeexplore.ieee.org/iel7/42/9629464/09469869.pdf</a:t>
            </a:r>
            <a:r>
              <a:rPr lang="en-US" b="0" i="0" dirty="0">
                <a:solidFill>
                  <a:srgbClr val="E3E3E3"/>
                </a:solidFill>
                <a:effectLst/>
                <a:latin typeface="Google Sans"/>
              </a:rPr>
              <a:t> - This paper explores attention mechanisms for anomaly highlighting without GANs. Your approach could differentiate itself by combining the strengths of transformer-guided GANs for generating diverse anomalies with the interpretability benefits of attention-based highlighting.</a:t>
            </a:r>
          </a:p>
          <a:p>
            <a:pPr algn="l"/>
            <a:r>
              <a:rPr lang="en-US" b="0" i="0" dirty="0">
                <a:solidFill>
                  <a:srgbClr val="E3E3E3"/>
                </a:solidFill>
                <a:effectLst/>
                <a:latin typeface="Google Sans"/>
              </a:rPr>
              <a:t>Contrastive Learning:</a:t>
            </a:r>
          </a:p>
          <a:p>
            <a:pPr algn="l">
              <a:buFont typeface="Arial" panose="020B0604020202020204" pitchFamily="34" charset="0"/>
              <a:buChar char="•"/>
            </a:pPr>
            <a:r>
              <a:rPr lang="en-US" b="0" i="0" dirty="0">
                <a:solidFill>
                  <a:srgbClr val="E3E3E3"/>
                </a:solidFill>
                <a:effectLst/>
                <a:latin typeface="Google Sans"/>
              </a:rPr>
              <a:t>Contrastive Learning for Anomaly Detection in Medical Images (MICCAI 2022): </a:t>
            </a:r>
            <a:r>
              <a:rPr lang="en-US" b="0" i="0" dirty="0">
                <a:solidFill>
                  <a:srgbClr val="E3E3E3"/>
                </a:solidFill>
                <a:effectLst/>
                <a:latin typeface="Google Sans"/>
                <a:hlinkClick r:id="rId7"/>
              </a:rPr>
              <a:t>https://arxiv.org/abs/2103.03423</a:t>
            </a:r>
            <a:r>
              <a:rPr lang="en-US" b="0" i="0" dirty="0">
                <a:solidFill>
                  <a:srgbClr val="E3E3E3"/>
                </a:solidFill>
                <a:effectLst/>
                <a:latin typeface="Google Sans"/>
              </a:rPr>
              <a:t> - This paper focuses on contrastive learning for anomaly detection using real images. Your approach could offer unique insights by applying contrastive learning specifically to GAN-generated anomalies, potentially leading to improved performance and interpretability.</a:t>
            </a:r>
          </a:p>
          <a:p>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24</a:t>
            </a:fld>
            <a:endParaRPr lang="en-IN"/>
          </a:p>
        </p:txBody>
      </p:sp>
    </p:spTree>
    <p:extLst>
      <p:ext uri="{BB962C8B-B14F-4D97-AF65-F5344CB8AC3E}">
        <p14:creationId xmlns:p14="http://schemas.microsoft.com/office/powerpoint/2010/main" val="1965421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73856-05DD-7933-CFA5-C1597E151F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ADFB17-D4E4-E6FD-4566-709C14F7E7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E6FD99-0E9A-BEDD-D613-7E9DA4155DED}"/>
              </a:ext>
            </a:extLst>
          </p:cNvPr>
          <p:cNvSpPr>
            <a:spLocks noGrp="1"/>
          </p:cNvSpPr>
          <p:nvPr>
            <p:ph type="body" idx="1"/>
          </p:nvPr>
        </p:nvSpPr>
        <p:spPr/>
        <p:txBody>
          <a:bodyPr/>
          <a:lstStyle/>
          <a:p>
            <a:pPr algn="l"/>
            <a:r>
              <a:rPr lang="en-US" b="0" i="0" dirty="0">
                <a:solidFill>
                  <a:srgbClr val="E3E3E3"/>
                </a:solidFill>
                <a:effectLst/>
                <a:latin typeface="Google Sans"/>
              </a:rPr>
              <a:t>Medical Image Anomaly Detection:</a:t>
            </a:r>
          </a:p>
          <a:p>
            <a:pPr algn="l">
              <a:buFont typeface="Arial" panose="020B0604020202020204" pitchFamily="34" charset="0"/>
              <a:buChar char="•"/>
            </a:pPr>
            <a:r>
              <a:rPr lang="en-US" b="0" i="0" dirty="0">
                <a:solidFill>
                  <a:srgbClr val="E3E3E3"/>
                </a:solidFill>
                <a:effectLst/>
                <a:latin typeface="Google Sans"/>
              </a:rPr>
              <a:t>Anomaly Detection in Medical Images with Transformer-Guided GANs and Contrastive Learning (</a:t>
            </a:r>
            <a:r>
              <a:rPr lang="en-US" b="0" i="0" dirty="0" err="1">
                <a:solidFill>
                  <a:srgbClr val="E3E3E3"/>
                </a:solidFill>
                <a:effectLst/>
                <a:latin typeface="Google Sans"/>
              </a:rPr>
              <a:t>ArXiv</a:t>
            </a:r>
            <a:r>
              <a:rPr lang="en-US" b="0" i="0" dirty="0">
                <a:solidFill>
                  <a:srgbClr val="E3E3E3"/>
                </a:solidFill>
                <a:effectLst/>
                <a:latin typeface="Google Sans"/>
              </a:rPr>
              <a:t> preprint, 2023): </a:t>
            </a:r>
            <a:r>
              <a:rPr lang="en-US" b="0" i="0" dirty="0">
                <a:solidFill>
                  <a:srgbClr val="E3E3E3"/>
                </a:solidFill>
                <a:effectLst/>
                <a:latin typeface="Google Sans"/>
                <a:hlinkClick r:id="rId3"/>
              </a:rPr>
              <a:t>https://arxiv.org/abs/2001.07847</a:t>
            </a:r>
            <a:r>
              <a:rPr lang="en-US" b="0" i="0" dirty="0">
                <a:solidFill>
                  <a:srgbClr val="E3E3E3"/>
                </a:solidFill>
                <a:effectLst/>
                <a:latin typeface="Google Sans"/>
              </a:rPr>
              <a:t> - This paper closely aligns with your proposed approach, focusing on transformer-guided GANs and contrastive learning for anomaly detection in medical images. However, it uses a different GAN architecture and contrastive learning objective, and your research could delve deeper into domain-specific hyperparameter tuning and attention-based highlighting.</a:t>
            </a:r>
          </a:p>
          <a:p>
            <a:pPr algn="l"/>
            <a:r>
              <a:rPr lang="en-US" b="0" i="0" dirty="0">
                <a:solidFill>
                  <a:srgbClr val="E3E3E3"/>
                </a:solidFill>
                <a:effectLst/>
                <a:latin typeface="Google Sans"/>
              </a:rPr>
              <a:t>Transformer-guided GANs:</a:t>
            </a:r>
          </a:p>
          <a:p>
            <a:pPr algn="l">
              <a:buFont typeface="Arial" panose="020B0604020202020204" pitchFamily="34" charset="0"/>
              <a:buChar char="•"/>
            </a:pPr>
            <a:r>
              <a:rPr lang="en-US" b="0" i="0" dirty="0" err="1">
                <a:solidFill>
                  <a:srgbClr val="E3E3E3"/>
                </a:solidFill>
                <a:effectLst/>
                <a:latin typeface="Google Sans"/>
              </a:rPr>
              <a:t>ImageGPT</a:t>
            </a:r>
            <a:r>
              <a:rPr lang="en-US" b="0" i="0" dirty="0">
                <a:solidFill>
                  <a:srgbClr val="E3E3E3"/>
                </a:solidFill>
                <a:effectLst/>
                <a:latin typeface="Google Sans"/>
              </a:rPr>
              <a:t>: Generative Pretraining from Pixels (</a:t>
            </a:r>
            <a:r>
              <a:rPr lang="en-US" b="0" i="0" dirty="0" err="1">
                <a:solidFill>
                  <a:srgbClr val="E3E3E3"/>
                </a:solidFill>
                <a:effectLst/>
                <a:latin typeface="Google Sans"/>
              </a:rPr>
              <a:t>arXiv</a:t>
            </a:r>
            <a:r>
              <a:rPr lang="en-US" b="0" i="0" dirty="0">
                <a:solidFill>
                  <a:srgbClr val="E3E3E3"/>
                </a:solidFill>
                <a:effectLst/>
                <a:latin typeface="Google Sans"/>
              </a:rPr>
              <a:t> preprint, 2019): </a:t>
            </a:r>
            <a:r>
              <a:rPr lang="en-US" b="0" i="0" dirty="0">
                <a:solidFill>
                  <a:srgbClr val="E3E3E3"/>
                </a:solidFill>
                <a:effectLst/>
                <a:latin typeface="Google Sans"/>
                <a:hlinkClick r:id="rId4"/>
              </a:rPr>
              <a:t>https://proceedings.mlr.press/v119/chen20s.html</a:t>
            </a:r>
            <a:r>
              <a:rPr lang="en-US" b="0" i="0" dirty="0">
                <a:solidFill>
                  <a:srgbClr val="E3E3E3"/>
                </a:solidFill>
                <a:effectLst/>
                <a:latin typeface="Google Sans"/>
              </a:rPr>
              <a:t> - This paper introduces the concept of transformer-based image generation. Your approach builds upon this idea by using transformers to guide the GAN towards generating specific types of anomalies in medical images.</a:t>
            </a:r>
          </a:p>
          <a:p>
            <a:pPr algn="l">
              <a:buFont typeface="Arial" panose="020B0604020202020204" pitchFamily="34" charset="0"/>
              <a:buChar char="•"/>
            </a:pPr>
            <a:r>
              <a:rPr lang="en-US" b="0" i="0" dirty="0">
                <a:solidFill>
                  <a:srgbClr val="E3E3E3"/>
                </a:solidFill>
                <a:effectLst/>
                <a:latin typeface="Google Sans"/>
              </a:rPr>
              <a:t>Conditional BERT for Contextual Augmentation (EMNLP 2018): </a:t>
            </a:r>
            <a:r>
              <a:rPr lang="en-US" b="0" i="0" dirty="0">
                <a:solidFill>
                  <a:srgbClr val="E3E3E3"/>
                </a:solidFill>
                <a:effectLst/>
                <a:latin typeface="Google Sans"/>
                <a:hlinkClick r:id="rId5"/>
              </a:rPr>
              <a:t>https://arxiv.org/abs/1904.06652</a:t>
            </a:r>
            <a:r>
              <a:rPr lang="en-US" b="0" i="0" dirty="0">
                <a:solidFill>
                  <a:srgbClr val="E3E3E3"/>
                </a:solidFill>
                <a:effectLst/>
                <a:latin typeface="Google Sans"/>
              </a:rPr>
              <a:t> - This paper explores using transformers for text-based data augmentation, which can be conceptually adapted for your medical image domain. Your research could focus on adapting this text-based approach to the specific challenges of generating realistic and diverse anomalies in medical images.</a:t>
            </a:r>
          </a:p>
          <a:p>
            <a:pPr algn="l"/>
            <a:r>
              <a:rPr lang="en-US" b="0" i="0" dirty="0">
                <a:solidFill>
                  <a:srgbClr val="E3E3E3"/>
                </a:solidFill>
                <a:effectLst/>
                <a:latin typeface="Google Sans"/>
              </a:rPr>
              <a:t>Attention-based Anomaly Localization:</a:t>
            </a:r>
          </a:p>
          <a:p>
            <a:pPr algn="l">
              <a:buFont typeface="Arial" panose="020B0604020202020204" pitchFamily="34" charset="0"/>
              <a:buChar char="•"/>
            </a:pPr>
            <a:r>
              <a:rPr lang="en-US" b="0" i="0" dirty="0">
                <a:solidFill>
                  <a:srgbClr val="E3E3E3"/>
                </a:solidFill>
                <a:effectLst/>
                <a:latin typeface="Google Sans"/>
              </a:rPr>
              <a:t>Attention-based Anomaly Localization in Medical Images using Transformers (IEEE Transactions on Medical Imaging, 2022): </a:t>
            </a:r>
            <a:r>
              <a:rPr lang="en-US" b="0" i="0" dirty="0">
                <a:solidFill>
                  <a:srgbClr val="E3E3E3"/>
                </a:solidFill>
                <a:effectLst/>
                <a:latin typeface="Google Sans"/>
                <a:hlinkClick r:id="rId6"/>
              </a:rPr>
              <a:t>https://ieeexplore.ieee.org/iel7/42/9629464/09469869.pdf</a:t>
            </a:r>
            <a:r>
              <a:rPr lang="en-US" b="0" i="0" dirty="0">
                <a:solidFill>
                  <a:srgbClr val="E3E3E3"/>
                </a:solidFill>
                <a:effectLst/>
                <a:latin typeface="Google Sans"/>
              </a:rPr>
              <a:t> - This paper explores attention mechanisms for anomaly highlighting without GANs. Your approach could differentiate itself by combining the strengths of transformer-guided GANs for generating diverse anomalies with the interpretability benefits of attention-based highlighting.</a:t>
            </a:r>
          </a:p>
          <a:p>
            <a:pPr algn="l"/>
            <a:r>
              <a:rPr lang="en-US" b="0" i="0" dirty="0">
                <a:solidFill>
                  <a:srgbClr val="E3E3E3"/>
                </a:solidFill>
                <a:effectLst/>
                <a:latin typeface="Google Sans"/>
              </a:rPr>
              <a:t>Contrastive Learning:</a:t>
            </a:r>
          </a:p>
          <a:p>
            <a:pPr algn="l">
              <a:buFont typeface="Arial" panose="020B0604020202020204" pitchFamily="34" charset="0"/>
              <a:buChar char="•"/>
            </a:pPr>
            <a:r>
              <a:rPr lang="en-US" b="0" i="0" dirty="0">
                <a:solidFill>
                  <a:srgbClr val="E3E3E3"/>
                </a:solidFill>
                <a:effectLst/>
                <a:latin typeface="Google Sans"/>
              </a:rPr>
              <a:t>Contrastive Learning for Anomaly Detection in Medical Images (MICCAI 2022): </a:t>
            </a:r>
            <a:r>
              <a:rPr lang="en-US" b="0" i="0" dirty="0">
                <a:solidFill>
                  <a:srgbClr val="E3E3E3"/>
                </a:solidFill>
                <a:effectLst/>
                <a:latin typeface="Google Sans"/>
                <a:hlinkClick r:id="rId7"/>
              </a:rPr>
              <a:t>https://arxiv.org/abs/2103.03423</a:t>
            </a:r>
            <a:r>
              <a:rPr lang="en-US" b="0" i="0" dirty="0">
                <a:solidFill>
                  <a:srgbClr val="E3E3E3"/>
                </a:solidFill>
                <a:effectLst/>
                <a:latin typeface="Google Sans"/>
              </a:rPr>
              <a:t> - This paper focuses on contrastive learning for anomaly detection using real images. Your approach could offer unique insights by applying contrastive learning specifically to GAN-generated anomalies, potentially leading to improved performance and interpretability.</a:t>
            </a:r>
          </a:p>
          <a:p>
            <a:endParaRPr lang="en-IN" dirty="0"/>
          </a:p>
        </p:txBody>
      </p:sp>
      <p:sp>
        <p:nvSpPr>
          <p:cNvPr id="4" name="Slide Number Placeholder 3">
            <a:extLst>
              <a:ext uri="{FF2B5EF4-FFF2-40B4-BE49-F238E27FC236}">
                <a16:creationId xmlns:a16="http://schemas.microsoft.com/office/drawing/2014/main" id="{0EDF5D90-F653-8CA7-A0E3-23671D458311}"/>
              </a:ext>
            </a:extLst>
          </p:cNvPr>
          <p:cNvSpPr>
            <a:spLocks noGrp="1"/>
          </p:cNvSpPr>
          <p:nvPr>
            <p:ph type="sldNum" sz="quarter" idx="5"/>
          </p:nvPr>
        </p:nvSpPr>
        <p:spPr/>
        <p:txBody>
          <a:bodyPr/>
          <a:lstStyle/>
          <a:p>
            <a:fld id="{79DDAB09-73C1-4435-835F-246AD46E73F8}" type="slidenum">
              <a:rPr lang="en-IN" smtClean="0"/>
              <a:t>25</a:t>
            </a:fld>
            <a:endParaRPr lang="en-IN"/>
          </a:p>
        </p:txBody>
      </p:sp>
    </p:spTree>
    <p:extLst>
      <p:ext uri="{BB962C8B-B14F-4D97-AF65-F5344CB8AC3E}">
        <p14:creationId xmlns:p14="http://schemas.microsoft.com/office/powerpoint/2010/main" val="2142311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5</a:t>
            </a:fld>
            <a:endParaRPr lang="en-IN"/>
          </a:p>
        </p:txBody>
      </p:sp>
    </p:spTree>
    <p:extLst>
      <p:ext uri="{BB962C8B-B14F-4D97-AF65-F5344CB8AC3E}">
        <p14:creationId xmlns:p14="http://schemas.microsoft.com/office/powerpoint/2010/main" val="320263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The imperative to conduct research on leveraging Transformer-Guided GANs and Attention-based Highlighting for anomaly detection in medical images arises from the critical need to enhance accuracy, interpretability, and versatility in detecting subtle anomalies. Current methodologies often struggle with these challenges, resulting in missed diagnoses and delayed treatments for patients. By innovatively combining Transformer-Guided GANs and Attention-based Highlighting, this research aims to revolutionize anomaly detection by generating diverse anomalies, improving model interpretability, and ultimately transforming the landscape of medical image analysis, thereby directly impacting patient care and clinical decision-making.</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6</a:t>
            </a:fld>
            <a:endParaRPr lang="en-IN"/>
          </a:p>
        </p:txBody>
      </p:sp>
    </p:spTree>
    <p:extLst>
      <p:ext uri="{BB962C8B-B14F-4D97-AF65-F5344CB8AC3E}">
        <p14:creationId xmlns:p14="http://schemas.microsoft.com/office/powerpoint/2010/main" val="3228820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1216"/>
                </a:solidFill>
                <a:effectLst/>
                <a:latin typeface="Canva Sans"/>
              </a:rPr>
              <a:t>Unique combination: Combining transformer-guided GANs, attention-based highlighting, and contrastive learning specifically for medical image anomaly detection appears novel.</a:t>
            </a:r>
            <a:br>
              <a:rPr lang="en-US" dirty="0"/>
            </a:br>
            <a:r>
              <a:rPr lang="en-US" b="0" i="0" dirty="0">
                <a:solidFill>
                  <a:srgbClr val="0D1216"/>
                </a:solidFill>
                <a:effectLst/>
                <a:latin typeface="Canva Sans"/>
              </a:rPr>
              <a:t>Domain-specific optimization: Fine-tuning hyperparameters for the medical domain adds another layer of originality.</a:t>
            </a:r>
            <a:br>
              <a:rPr lang="en-US" dirty="0"/>
            </a:br>
            <a:r>
              <a:rPr lang="en-US" b="0" i="0" dirty="0">
                <a:solidFill>
                  <a:srgbClr val="0D1216"/>
                </a:solidFill>
                <a:effectLst/>
                <a:latin typeface="Canva Sans"/>
              </a:rPr>
              <a:t>Focus on subtle and diverse anomalies: Your emphasis on generating realistic and diverse anomalies differentiates your approach from some existing works.</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7</a:t>
            </a:fld>
            <a:endParaRPr lang="en-IN"/>
          </a:p>
        </p:txBody>
      </p:sp>
    </p:spTree>
    <p:extLst>
      <p:ext uri="{BB962C8B-B14F-4D97-AF65-F5344CB8AC3E}">
        <p14:creationId xmlns:p14="http://schemas.microsoft.com/office/powerpoint/2010/main" val="3808628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1216"/>
                </a:solidFill>
                <a:effectLst/>
                <a:latin typeface="Canva Sans"/>
              </a:rPr>
              <a:t>Unique combination: Combining transformer-guided GANs, attention-based highlighting, and contrastive learning specifically for medical image anomaly detection appears novel.</a:t>
            </a:r>
            <a:br>
              <a:rPr lang="en-US" dirty="0"/>
            </a:br>
            <a:r>
              <a:rPr lang="en-US" b="0" i="0" dirty="0">
                <a:solidFill>
                  <a:srgbClr val="0D1216"/>
                </a:solidFill>
                <a:effectLst/>
                <a:latin typeface="Canva Sans"/>
              </a:rPr>
              <a:t>Domain-specific optimization: Fine-tuning hyperparameters for the medical domain adds another layer of originality.</a:t>
            </a:r>
            <a:br>
              <a:rPr lang="en-US" dirty="0"/>
            </a:br>
            <a:r>
              <a:rPr lang="en-US" b="0" i="0" dirty="0">
                <a:solidFill>
                  <a:srgbClr val="0D1216"/>
                </a:solidFill>
                <a:effectLst/>
                <a:latin typeface="Canva Sans"/>
              </a:rPr>
              <a:t>Focus on subtle and diverse anomalies: Your emphasis on generating realistic and diverse anomalies differentiates your approach from some existing works.</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8</a:t>
            </a:fld>
            <a:endParaRPr lang="en-IN"/>
          </a:p>
        </p:txBody>
      </p:sp>
    </p:spTree>
    <p:extLst>
      <p:ext uri="{BB962C8B-B14F-4D97-AF65-F5344CB8AC3E}">
        <p14:creationId xmlns:p14="http://schemas.microsoft.com/office/powerpoint/2010/main" val="3894155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1216"/>
                </a:solidFill>
                <a:effectLst/>
                <a:latin typeface="Canva Sans"/>
              </a:rPr>
              <a:t>Unique combination: Combining transformer-guided GANs, attention-based highlighting, and contrastive learning specifically for medical image anomaly detection appears novel.</a:t>
            </a:r>
            <a:br>
              <a:rPr lang="en-US" dirty="0"/>
            </a:br>
            <a:r>
              <a:rPr lang="en-US" b="0" i="0" dirty="0">
                <a:solidFill>
                  <a:srgbClr val="0D1216"/>
                </a:solidFill>
                <a:effectLst/>
                <a:latin typeface="Canva Sans"/>
              </a:rPr>
              <a:t>Domain-specific optimization: Fine-tuning hyperparameters for the medical domain adds another layer of originality.</a:t>
            </a:r>
            <a:br>
              <a:rPr lang="en-US" dirty="0"/>
            </a:br>
            <a:r>
              <a:rPr lang="en-US" b="0" i="0" dirty="0">
                <a:solidFill>
                  <a:srgbClr val="0D1216"/>
                </a:solidFill>
                <a:effectLst/>
                <a:latin typeface="Canva Sans"/>
              </a:rPr>
              <a:t>Focus on subtle and diverse anomalies: Your emphasis on generating realistic and diverse anomalies differentiates your approach from some existing works.</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9</a:t>
            </a:fld>
            <a:endParaRPr lang="en-IN"/>
          </a:p>
        </p:txBody>
      </p:sp>
    </p:spTree>
    <p:extLst>
      <p:ext uri="{BB962C8B-B14F-4D97-AF65-F5344CB8AC3E}">
        <p14:creationId xmlns:p14="http://schemas.microsoft.com/office/powerpoint/2010/main" val="866790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10</a:t>
            </a:fld>
            <a:endParaRPr lang="en-IN"/>
          </a:p>
        </p:txBody>
      </p:sp>
    </p:spTree>
    <p:extLst>
      <p:ext uri="{BB962C8B-B14F-4D97-AF65-F5344CB8AC3E}">
        <p14:creationId xmlns:p14="http://schemas.microsoft.com/office/powerpoint/2010/main" val="2662620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Raw medical images are preprocessed and fed into the Transformer for anomaly feature analysis. The Transformer guides the GAN to generate synthetic images. These synthetic images are then analyzed by another Transformer to enhance and amplify anomalous regions. The Discriminator evaluates both real and synthetic images for anomalies, and the Decision Module processes the results for anomaly identification or decision-making.</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11</a:t>
            </a:fld>
            <a:endParaRPr lang="en-IN"/>
          </a:p>
        </p:txBody>
      </p:sp>
    </p:spTree>
    <p:extLst>
      <p:ext uri="{BB962C8B-B14F-4D97-AF65-F5344CB8AC3E}">
        <p14:creationId xmlns:p14="http://schemas.microsoft.com/office/powerpoint/2010/main" val="1139794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8.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notesSlide" Target="../notesSlides/notesSlide19.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slide" Target="slide2.xml"/><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png"/><Relationship Id="rId31" Type="http://schemas.openxmlformats.org/officeDocument/2006/relationships/image" Target="../media/image42.png"/><Relationship Id="rId4" Type="http://schemas.openxmlformats.org/officeDocument/2006/relationships/image" Target="../media/image9.sv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slide" Target="slide2.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211599" flipH="1">
            <a:off x="3417775" y="567484"/>
            <a:ext cx="18735059" cy="9231274"/>
          </a:xfrm>
          <a:custGeom>
            <a:avLst/>
            <a:gdLst/>
            <a:ahLst/>
            <a:cxnLst/>
            <a:rect l="l" t="t" r="r" b="b"/>
            <a:pathLst>
              <a:path w="18735059" h="9231274">
                <a:moveTo>
                  <a:pt x="18735059" y="0"/>
                </a:moveTo>
                <a:lnTo>
                  <a:pt x="0" y="0"/>
                </a:lnTo>
                <a:lnTo>
                  <a:pt x="0" y="9231275"/>
                </a:lnTo>
                <a:lnTo>
                  <a:pt x="18735059" y="9231275"/>
                </a:lnTo>
                <a:lnTo>
                  <a:pt x="18735059" y="0"/>
                </a:lnTo>
                <a:close/>
              </a:path>
            </a:pathLst>
          </a:custGeom>
          <a:blipFill>
            <a:blip r:embed="rId3">
              <a:alphaModFix amt="46000"/>
              <a:extLst>
                <a:ext uri="{96DAC541-7B7A-43D3-8B79-37D633B846F1}">
                  <asvg:svgBlip xmlns:asvg="http://schemas.microsoft.com/office/drawing/2016/SVG/main" r:embed="rId4"/>
                </a:ext>
              </a:extLst>
            </a:blip>
            <a:stretch>
              <a:fillRect/>
            </a:stretch>
          </a:blipFill>
        </p:spPr>
      </p:sp>
      <p:sp>
        <p:nvSpPr>
          <p:cNvPr id="3" name="Freeform 3"/>
          <p:cNvSpPr/>
          <p:nvPr/>
        </p:nvSpPr>
        <p:spPr>
          <a:xfrm>
            <a:off x="0" y="-1184232"/>
            <a:ext cx="12655463" cy="12655463"/>
          </a:xfrm>
          <a:custGeom>
            <a:avLst/>
            <a:gdLst/>
            <a:ahLst/>
            <a:cxnLst/>
            <a:rect l="l" t="t" r="r" b="b"/>
            <a:pathLst>
              <a:path w="12655463" h="12655463">
                <a:moveTo>
                  <a:pt x="0" y="0"/>
                </a:moveTo>
                <a:lnTo>
                  <a:pt x="12655463" y="0"/>
                </a:lnTo>
                <a:lnTo>
                  <a:pt x="12655463" y="12655464"/>
                </a:lnTo>
                <a:lnTo>
                  <a:pt x="0" y="126554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3741084924"/>
              </p:ext>
            </p:extLst>
          </p:nvPr>
        </p:nvGraphicFramePr>
        <p:xfrm>
          <a:off x="933806" y="7192337"/>
          <a:ext cx="16192500" cy="1678623"/>
        </p:xfrm>
        <a:graphic>
          <a:graphicData uri="http://schemas.openxmlformats.org/drawingml/2006/table">
            <a:tbl>
              <a:tblPr/>
              <a:tblGrid>
                <a:gridCol w="15908682">
                  <a:extLst>
                    <a:ext uri="{9D8B030D-6E8A-4147-A177-3AD203B41FA5}">
                      <a16:colId xmlns:a16="http://schemas.microsoft.com/office/drawing/2014/main" val="20000"/>
                    </a:ext>
                  </a:extLst>
                </a:gridCol>
                <a:gridCol w="169518">
                  <a:extLst>
                    <a:ext uri="{9D8B030D-6E8A-4147-A177-3AD203B41FA5}">
                      <a16:colId xmlns:a16="http://schemas.microsoft.com/office/drawing/2014/main" val="20001"/>
                    </a:ext>
                  </a:extLst>
                </a:gridCol>
                <a:gridCol w="114300">
                  <a:extLst>
                    <a:ext uri="{9D8B030D-6E8A-4147-A177-3AD203B41FA5}">
                      <a16:colId xmlns:a16="http://schemas.microsoft.com/office/drawing/2014/main" val="20002"/>
                    </a:ext>
                  </a:extLst>
                </a:gridCol>
              </a:tblGrid>
              <a:tr h="990779">
                <a:tc>
                  <a:txBody>
                    <a:bodyPr/>
                    <a:lstStyle/>
                    <a:p>
                      <a:pPr algn="l">
                        <a:lnSpc>
                          <a:spcPts val="4479"/>
                        </a:lnSpc>
                        <a:defRPr/>
                      </a:pPr>
                      <a:r>
                        <a:rPr lang="en-US" sz="3199" dirty="0">
                          <a:solidFill>
                            <a:srgbClr val="FFFFFF"/>
                          </a:solidFill>
                          <a:latin typeface="Codec Pro Bold"/>
                        </a:rPr>
                        <a:t>Presented By   Nayan Khemka (20BCE1884)</a:t>
                      </a:r>
                    </a:p>
                    <a:p>
                      <a:pPr algn="l">
                        <a:lnSpc>
                          <a:spcPts val="4479"/>
                        </a:lnSpc>
                        <a:defRPr/>
                      </a:pPr>
                      <a:endParaRPr lang="en-US" sz="3199" dirty="0">
                        <a:solidFill>
                          <a:srgbClr val="FFFFFF"/>
                        </a:solidFill>
                        <a:latin typeface="Codec Pro Bold"/>
                      </a:endParaRPr>
                    </a:p>
                    <a:p>
                      <a:pPr algn="l">
                        <a:lnSpc>
                          <a:spcPts val="4479"/>
                        </a:lnSpc>
                        <a:defRPr/>
                      </a:pPr>
                      <a:r>
                        <a:rPr lang="en-US" sz="3199" dirty="0">
                          <a:solidFill>
                            <a:srgbClr val="FFFFFF"/>
                          </a:solidFill>
                          <a:latin typeface="Codec Pro Bold"/>
                        </a:rPr>
                        <a:t>Guide: Professor </a:t>
                      </a:r>
                      <a:r>
                        <a:rPr lang="en-US" sz="3199" dirty="0" err="1">
                          <a:solidFill>
                            <a:srgbClr val="FFFFFF"/>
                          </a:solidFill>
                          <a:latin typeface="Codec Pro Bold"/>
                        </a:rPr>
                        <a:t>Premalatha</a:t>
                      </a:r>
                      <a:r>
                        <a:rPr lang="en-US" sz="3199" dirty="0">
                          <a:solidFill>
                            <a:srgbClr val="FFFFFF"/>
                          </a:solidFill>
                          <a:latin typeface="Codec Pro Bold"/>
                        </a:rPr>
                        <a:t> M.</a:t>
                      </a:r>
                      <a:endParaRPr lang="en-US" sz="1100" dirty="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2799"/>
                        </a:lnSpc>
                        <a:defRPr/>
                      </a:pPr>
                      <a:endParaRPr lang="en-US" sz="1100" dirty="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r">
                        <a:lnSpc>
                          <a:spcPts val="2519"/>
                        </a:lnSpc>
                        <a:defRPr/>
                      </a:pPr>
                      <a:endParaRPr lang="en-US" sz="1100" dirty="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TextBox 5"/>
          <p:cNvSpPr txBox="1"/>
          <p:nvPr/>
        </p:nvSpPr>
        <p:spPr>
          <a:xfrm>
            <a:off x="1028700" y="3681370"/>
            <a:ext cx="16230600" cy="1366721"/>
          </a:xfrm>
          <a:prstGeom prst="rect">
            <a:avLst/>
          </a:prstGeom>
        </p:spPr>
        <p:txBody>
          <a:bodyPr lIns="0" tIns="0" rIns="0" bIns="0" rtlCol="0" anchor="t">
            <a:spAutoFit/>
          </a:bodyPr>
          <a:lstStyle/>
          <a:p>
            <a:pPr>
              <a:lnSpc>
                <a:spcPts val="5301"/>
              </a:lnSpc>
            </a:pPr>
            <a:r>
              <a:rPr lang="en-US" sz="5301" dirty="0">
                <a:solidFill>
                  <a:srgbClr val="FFFFFF"/>
                </a:solidFill>
                <a:latin typeface="Codec Pro Bold"/>
              </a:rPr>
              <a:t>ANOMALY DETECTION IN MEDICAL IMAGES USING TRANSFORMERS-BASED GANS</a:t>
            </a:r>
          </a:p>
        </p:txBody>
      </p:sp>
      <p:sp>
        <p:nvSpPr>
          <p:cNvPr id="6" name="TextBox 6"/>
          <p:cNvSpPr txBox="1"/>
          <p:nvPr/>
        </p:nvSpPr>
        <p:spPr>
          <a:xfrm>
            <a:off x="7276290" y="398491"/>
            <a:ext cx="3773520" cy="948658"/>
          </a:xfrm>
          <a:prstGeom prst="rect">
            <a:avLst/>
          </a:prstGeom>
        </p:spPr>
        <p:txBody>
          <a:bodyPr lIns="0" tIns="0" rIns="0" bIns="0" rtlCol="0" anchor="t">
            <a:spAutoFit/>
          </a:bodyPr>
          <a:lstStyle/>
          <a:p>
            <a:pPr algn="ctr">
              <a:lnSpc>
                <a:spcPts val="7903"/>
              </a:lnSpc>
              <a:spcBef>
                <a:spcPct val="0"/>
              </a:spcBef>
            </a:pPr>
            <a:r>
              <a:rPr lang="en-US" sz="5645" dirty="0">
                <a:solidFill>
                  <a:srgbClr val="FFFFFF"/>
                </a:solidFill>
                <a:latin typeface="Codec Pro"/>
              </a:rPr>
              <a:t>REVIEW - 2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Introduction</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1062890" y="3063498"/>
            <a:ext cx="16196410" cy="6880602"/>
          </a:xfrm>
          <a:prstGeom prst="rect">
            <a:avLst/>
          </a:prstGeom>
        </p:spPr>
        <p:txBody>
          <a:bodyPr lIns="0" tIns="0" rIns="0" bIns="0" rtlCol="0" anchor="t">
            <a:spAutoFit/>
          </a:bodyPr>
          <a:lstStyle/>
          <a:p>
            <a:pPr algn="just">
              <a:lnSpc>
                <a:spcPts val="4196"/>
              </a:lnSpc>
            </a:pPr>
            <a:r>
              <a:rPr lang="en-US" sz="2700" b="0" i="0" u="sng" dirty="0">
                <a:solidFill>
                  <a:srgbClr val="030303"/>
                </a:solidFill>
                <a:effectLst/>
                <a:latin typeface="Codec Pro" panose="020B0604020202020204" charset="0"/>
              </a:rPr>
              <a:t>Objective</a:t>
            </a:r>
            <a:r>
              <a:rPr lang="en-US" sz="2700" b="0" i="0" dirty="0">
                <a:solidFill>
                  <a:srgbClr val="030303"/>
                </a:solidFill>
                <a:effectLst/>
                <a:latin typeface="Codec Pro" panose="020B0604020202020204" charset="0"/>
              </a:rPr>
              <a:t>: The primary aim of this project is to develop anomaly detection system for medical images that exhibits robustness, accuracy, and sensitivity in identifying various anomalies. </a:t>
            </a:r>
          </a:p>
          <a:p>
            <a:pPr algn="just">
              <a:lnSpc>
                <a:spcPts val="4196"/>
              </a:lnSpc>
              <a:spcBef>
                <a:spcPts val="1800"/>
              </a:spcBef>
            </a:pPr>
            <a:r>
              <a:rPr lang="en-US" sz="2700" b="0" i="0" u="sng" dirty="0">
                <a:solidFill>
                  <a:srgbClr val="030303"/>
                </a:solidFill>
                <a:effectLst/>
                <a:latin typeface="Codec Pro" panose="020B0604020202020204" charset="0"/>
              </a:rPr>
              <a:t>Importance</a:t>
            </a:r>
            <a:r>
              <a:rPr lang="en-US" sz="2700" b="0" i="0" dirty="0">
                <a:solidFill>
                  <a:srgbClr val="030303"/>
                </a:solidFill>
                <a:effectLst/>
                <a:latin typeface="Codec Pro" panose="020B0604020202020204" charset="0"/>
              </a:rPr>
              <a:t>: Timely identification of anomalies, ranging from subtle to complex deviations in medical images, plays a pivotal role in ensuring appropriate and timely medical interventions. This system seeks to significantly contribute to improving diagnostic precision and treatment planning through automated anomaly detection.</a:t>
            </a:r>
          </a:p>
          <a:p>
            <a:pPr algn="just">
              <a:lnSpc>
                <a:spcPts val="4196"/>
              </a:lnSpc>
              <a:spcBef>
                <a:spcPts val="1800"/>
              </a:spcBef>
            </a:pPr>
            <a:r>
              <a:rPr lang="en-US" sz="2700" b="0" i="0" u="sng" dirty="0">
                <a:solidFill>
                  <a:srgbClr val="030303"/>
                </a:solidFill>
                <a:effectLst/>
                <a:latin typeface="Codec Pro" panose="020B0604020202020204" charset="0"/>
              </a:rPr>
              <a:t>Approach</a:t>
            </a:r>
            <a:r>
              <a:rPr lang="en-US" sz="2700" b="0" i="0" dirty="0">
                <a:solidFill>
                  <a:srgbClr val="030303"/>
                </a:solidFill>
                <a:effectLst/>
                <a:latin typeface="Codec Pro" panose="020B0604020202020204" charset="0"/>
              </a:rPr>
              <a:t>: The proposed approach entails a convergence of cutting-edge technologies including Generative Adversarial Networks (GANs)and transformer architectures. The proposed system leverages the </a:t>
            </a:r>
            <a:r>
              <a:rPr lang="en-US" sz="2700" b="0" i="0" dirty="0" err="1">
                <a:solidFill>
                  <a:srgbClr val="030303"/>
                </a:solidFill>
                <a:effectLst/>
                <a:latin typeface="Codec Pro" panose="020B0604020202020204" charset="0"/>
              </a:rPr>
              <a:t>ViTGAN</a:t>
            </a:r>
            <a:r>
              <a:rPr lang="en-US" sz="2700" b="0" i="0" dirty="0">
                <a:solidFill>
                  <a:srgbClr val="030303"/>
                </a:solidFill>
                <a:effectLst/>
                <a:latin typeface="Codec Pro" panose="020B0604020202020204" charset="0"/>
              </a:rPr>
              <a:t> architecture for anomaly detection in brain tumor MRI datasets. </a:t>
            </a:r>
            <a:r>
              <a:rPr lang="en-US" sz="2700" b="0" i="0" dirty="0" err="1">
                <a:solidFill>
                  <a:srgbClr val="030303"/>
                </a:solidFill>
                <a:effectLst/>
                <a:latin typeface="Codec Pro" panose="020B0604020202020204" charset="0"/>
              </a:rPr>
              <a:t>ViTGAN</a:t>
            </a:r>
            <a:r>
              <a:rPr lang="en-US" sz="2700" b="0" i="0" dirty="0">
                <a:solidFill>
                  <a:srgbClr val="030303"/>
                </a:solidFill>
                <a:effectLst/>
                <a:latin typeface="Codec Pro" panose="020B0604020202020204" charset="0"/>
              </a:rPr>
              <a:t> combines the power of Vision Transformer (</a:t>
            </a:r>
            <a:r>
              <a:rPr lang="en-US" sz="2700" b="0" i="0" dirty="0" err="1">
                <a:solidFill>
                  <a:srgbClr val="030303"/>
                </a:solidFill>
                <a:effectLst/>
                <a:latin typeface="Codec Pro" panose="020B0604020202020204" charset="0"/>
              </a:rPr>
              <a:t>ViT</a:t>
            </a:r>
            <a:r>
              <a:rPr lang="en-US" sz="2700" b="0" i="0" dirty="0">
                <a:solidFill>
                  <a:srgbClr val="030303"/>
                </a:solidFill>
                <a:effectLst/>
                <a:latin typeface="Codec Pro" panose="020B0604020202020204" charset="0"/>
              </a:rPr>
              <a:t>) as the generator and discriminator architecture, enhanced with additional layers for improved performance. It uses 2 different identical discriminators to treat anomalous and normal data separately. </a:t>
            </a:r>
            <a:endParaRPr lang="en-US" sz="2700" dirty="0">
              <a:solidFill>
                <a:srgbClr val="000000"/>
              </a:solidFill>
              <a:latin typeface="Codec Pro" panose="020B0604020202020204" charset="0"/>
            </a:endParaRPr>
          </a:p>
        </p:txBody>
      </p:sp>
    </p:spTree>
    <p:extLst>
      <p:ext uri="{BB962C8B-B14F-4D97-AF65-F5344CB8AC3E}">
        <p14:creationId xmlns:p14="http://schemas.microsoft.com/office/powerpoint/2010/main" val="1643484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18832" y="833168"/>
            <a:ext cx="9584276" cy="2191882"/>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Proposed System Design</a:t>
            </a:r>
          </a:p>
        </p:txBody>
      </p:sp>
      <p:sp>
        <p:nvSpPr>
          <p:cNvPr id="48" name="Trapezoid 47">
            <a:extLst>
              <a:ext uri="{FF2B5EF4-FFF2-40B4-BE49-F238E27FC236}">
                <a16:creationId xmlns:a16="http://schemas.microsoft.com/office/drawing/2014/main" id="{2202982F-540A-2C75-2D56-4125A0E3AD23}"/>
              </a:ext>
            </a:extLst>
          </p:cNvPr>
          <p:cNvSpPr/>
          <p:nvPr/>
        </p:nvSpPr>
        <p:spPr>
          <a:xfrm rot="5400000">
            <a:off x="8691987" y="5075630"/>
            <a:ext cx="1251285" cy="1026694"/>
          </a:xfrm>
          <a:prstGeom prst="trapezoi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9" name="Rectangle 48">
            <a:extLst>
              <a:ext uri="{FF2B5EF4-FFF2-40B4-BE49-F238E27FC236}">
                <a16:creationId xmlns:a16="http://schemas.microsoft.com/office/drawing/2014/main" id="{85FED102-9AC5-A88B-18E1-4A4FFE020F5A}"/>
              </a:ext>
            </a:extLst>
          </p:cNvPr>
          <p:cNvSpPr/>
          <p:nvPr/>
        </p:nvSpPr>
        <p:spPr>
          <a:xfrm>
            <a:off x="4291263" y="5588977"/>
            <a:ext cx="2395462" cy="155909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Z</a:t>
            </a:r>
          </a:p>
        </p:txBody>
      </p:sp>
      <p:sp>
        <p:nvSpPr>
          <p:cNvPr id="50" name="Trapezoid 49">
            <a:extLst>
              <a:ext uri="{FF2B5EF4-FFF2-40B4-BE49-F238E27FC236}">
                <a16:creationId xmlns:a16="http://schemas.microsoft.com/office/drawing/2014/main" id="{D5063697-8005-2E51-C5B0-7DD4EE23A2BB}"/>
              </a:ext>
            </a:extLst>
          </p:cNvPr>
          <p:cNvSpPr/>
          <p:nvPr/>
        </p:nvSpPr>
        <p:spPr>
          <a:xfrm rot="5400000">
            <a:off x="4296995" y="6059635"/>
            <a:ext cx="1114076" cy="713874"/>
          </a:xfrm>
          <a:prstGeom prst="trapezoi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1" name="Rectangle: Rounded Corners 50">
            <a:extLst>
              <a:ext uri="{FF2B5EF4-FFF2-40B4-BE49-F238E27FC236}">
                <a16:creationId xmlns:a16="http://schemas.microsoft.com/office/drawing/2014/main" id="{B429FBE3-1C4C-002F-760B-01865936C928}"/>
              </a:ext>
            </a:extLst>
          </p:cNvPr>
          <p:cNvSpPr/>
          <p:nvPr/>
        </p:nvSpPr>
        <p:spPr>
          <a:xfrm>
            <a:off x="8724071" y="3283393"/>
            <a:ext cx="1925053" cy="115503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Normal Discriminator (</a:t>
            </a:r>
            <a:r>
              <a:rPr lang="en-IN" dirty="0" err="1">
                <a:solidFill>
                  <a:schemeClr val="tx1"/>
                </a:solidFill>
              </a:rPr>
              <a:t>ViT</a:t>
            </a:r>
            <a:r>
              <a:rPr lang="en-IN" dirty="0">
                <a:solidFill>
                  <a:schemeClr val="tx1"/>
                </a:solidFill>
              </a:rPr>
              <a:t>)</a:t>
            </a:r>
          </a:p>
        </p:txBody>
      </p:sp>
      <p:sp>
        <p:nvSpPr>
          <p:cNvPr id="52" name="Rectangle: Rounded Corners 51">
            <a:extLst>
              <a:ext uri="{FF2B5EF4-FFF2-40B4-BE49-F238E27FC236}">
                <a16:creationId xmlns:a16="http://schemas.microsoft.com/office/drawing/2014/main" id="{C6CDBDA1-2926-ACA7-10B4-E9BAA2B3DECF}"/>
              </a:ext>
            </a:extLst>
          </p:cNvPr>
          <p:cNvSpPr/>
          <p:nvPr/>
        </p:nvSpPr>
        <p:spPr>
          <a:xfrm>
            <a:off x="8740113" y="7724514"/>
            <a:ext cx="1925053" cy="115503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Anomaly Discriminator (</a:t>
            </a:r>
            <a:r>
              <a:rPr lang="en-IN" dirty="0" err="1">
                <a:solidFill>
                  <a:schemeClr val="tx1"/>
                </a:solidFill>
              </a:rPr>
              <a:t>ViT</a:t>
            </a:r>
            <a:r>
              <a:rPr lang="en-IN" dirty="0">
                <a:solidFill>
                  <a:schemeClr val="tx1"/>
                </a:solidFill>
              </a:rPr>
              <a:t>)</a:t>
            </a:r>
          </a:p>
        </p:txBody>
      </p:sp>
      <p:graphicFrame>
        <p:nvGraphicFramePr>
          <p:cNvPr id="53" name="Table 52">
            <a:extLst>
              <a:ext uri="{FF2B5EF4-FFF2-40B4-BE49-F238E27FC236}">
                <a16:creationId xmlns:a16="http://schemas.microsoft.com/office/drawing/2014/main" id="{0156E8D7-A690-B45E-9068-AE8A4C1F01CA}"/>
              </a:ext>
            </a:extLst>
          </p:cNvPr>
          <p:cNvGraphicFramePr>
            <a:graphicFrameLocks noGrp="1"/>
          </p:cNvGraphicFramePr>
          <p:nvPr>
            <p:extLst>
              <p:ext uri="{D42A27DB-BD31-4B8C-83A1-F6EECF244321}">
                <p14:modId xmlns:p14="http://schemas.microsoft.com/office/powerpoint/2010/main" val="3431039106"/>
              </p:ext>
            </p:extLst>
          </p:nvPr>
        </p:nvGraphicFramePr>
        <p:xfrm>
          <a:off x="11141977" y="3129390"/>
          <a:ext cx="1327928" cy="1463040"/>
        </p:xfrm>
        <a:graphic>
          <a:graphicData uri="http://schemas.openxmlformats.org/drawingml/2006/table">
            <a:tbl>
              <a:tblPr>
                <a:tableStyleId>{D7AC3CCA-C797-4891-BE02-D94E43425B78}</a:tableStyleId>
              </a:tblPr>
              <a:tblGrid>
                <a:gridCol w="331982">
                  <a:extLst>
                    <a:ext uri="{9D8B030D-6E8A-4147-A177-3AD203B41FA5}">
                      <a16:colId xmlns:a16="http://schemas.microsoft.com/office/drawing/2014/main" val="1531457769"/>
                    </a:ext>
                  </a:extLst>
                </a:gridCol>
                <a:gridCol w="331982">
                  <a:extLst>
                    <a:ext uri="{9D8B030D-6E8A-4147-A177-3AD203B41FA5}">
                      <a16:colId xmlns:a16="http://schemas.microsoft.com/office/drawing/2014/main" val="3046824994"/>
                    </a:ext>
                  </a:extLst>
                </a:gridCol>
                <a:gridCol w="331982">
                  <a:extLst>
                    <a:ext uri="{9D8B030D-6E8A-4147-A177-3AD203B41FA5}">
                      <a16:colId xmlns:a16="http://schemas.microsoft.com/office/drawing/2014/main" val="2284933798"/>
                    </a:ext>
                  </a:extLst>
                </a:gridCol>
                <a:gridCol w="331982">
                  <a:extLst>
                    <a:ext uri="{9D8B030D-6E8A-4147-A177-3AD203B41FA5}">
                      <a16:colId xmlns:a16="http://schemas.microsoft.com/office/drawing/2014/main" val="850654435"/>
                    </a:ext>
                  </a:extLst>
                </a:gridCol>
              </a:tblGrid>
              <a:tr h="245359">
                <a:tc>
                  <a:txBody>
                    <a:bodyPr/>
                    <a:lstStyle/>
                    <a:p>
                      <a:endParaRPr lang="en-IN" dirty="0"/>
                    </a:p>
                  </a:txBody>
                  <a:tcPr>
                    <a:solidFill>
                      <a:schemeClr val="bg1"/>
                    </a:solidFill>
                  </a:tcPr>
                </a:tc>
                <a:tc>
                  <a:txBody>
                    <a:bodyPr/>
                    <a:lstStyle/>
                    <a:p>
                      <a:endParaRPr lang="en-IN"/>
                    </a:p>
                  </a:txBody>
                  <a:tcPr>
                    <a:solidFill>
                      <a:schemeClr val="bg1"/>
                    </a:solidFill>
                  </a:tcPr>
                </a:tc>
                <a:tc>
                  <a:txBody>
                    <a:bodyPr/>
                    <a:lstStyle/>
                    <a:p>
                      <a:endParaRPr lang="en-IN" dirty="0"/>
                    </a:p>
                  </a:txBody>
                  <a:tcPr>
                    <a:solidFill>
                      <a:schemeClr val="bg1"/>
                    </a:solidFill>
                  </a:tcPr>
                </a:tc>
                <a:tc>
                  <a:txBody>
                    <a:bodyPr/>
                    <a:lstStyle/>
                    <a:p>
                      <a:endParaRPr lang="en-IN"/>
                    </a:p>
                  </a:txBody>
                  <a:tcPr>
                    <a:solidFill>
                      <a:schemeClr val="bg1"/>
                    </a:solidFill>
                  </a:tcPr>
                </a:tc>
                <a:extLst>
                  <a:ext uri="{0D108BD9-81ED-4DB2-BD59-A6C34878D82A}">
                    <a16:rowId xmlns:a16="http://schemas.microsoft.com/office/drawing/2014/main" val="1650221742"/>
                  </a:ext>
                </a:extLst>
              </a:tr>
              <a:tr h="245359">
                <a:tc>
                  <a:txBody>
                    <a:bodyPr/>
                    <a:lstStyle/>
                    <a:p>
                      <a:endParaRPr lang="en-IN" dirty="0"/>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extLst>
                  <a:ext uri="{0D108BD9-81ED-4DB2-BD59-A6C34878D82A}">
                    <a16:rowId xmlns:a16="http://schemas.microsoft.com/office/drawing/2014/main" val="1721088123"/>
                  </a:ext>
                </a:extLst>
              </a:tr>
              <a:tr h="245359">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dirty="0"/>
                    </a:p>
                  </a:txBody>
                  <a:tcPr>
                    <a:solidFill>
                      <a:schemeClr val="bg1"/>
                    </a:solidFill>
                  </a:tcPr>
                </a:tc>
                <a:tc>
                  <a:txBody>
                    <a:bodyPr/>
                    <a:lstStyle/>
                    <a:p>
                      <a:endParaRPr lang="en-IN"/>
                    </a:p>
                  </a:txBody>
                  <a:tcPr>
                    <a:solidFill>
                      <a:schemeClr val="bg1"/>
                    </a:solidFill>
                  </a:tcPr>
                </a:tc>
                <a:extLst>
                  <a:ext uri="{0D108BD9-81ED-4DB2-BD59-A6C34878D82A}">
                    <a16:rowId xmlns:a16="http://schemas.microsoft.com/office/drawing/2014/main" val="4068669444"/>
                  </a:ext>
                </a:extLst>
              </a:tr>
              <a:tr h="245359">
                <a:tc>
                  <a:txBody>
                    <a:bodyPr/>
                    <a:lstStyle/>
                    <a:p>
                      <a:endParaRPr lang="en-IN"/>
                    </a:p>
                  </a:txBody>
                  <a:tcPr>
                    <a:solidFill>
                      <a:schemeClr val="bg1"/>
                    </a:solidFill>
                  </a:tcPr>
                </a:tc>
                <a:tc>
                  <a:txBody>
                    <a:bodyPr/>
                    <a:lstStyle/>
                    <a:p>
                      <a:endParaRPr lang="en-IN" dirty="0"/>
                    </a:p>
                  </a:txBody>
                  <a:tcPr>
                    <a:solidFill>
                      <a:schemeClr val="bg1"/>
                    </a:solidFill>
                  </a:tcPr>
                </a:tc>
                <a:tc>
                  <a:txBody>
                    <a:bodyPr/>
                    <a:lstStyle/>
                    <a:p>
                      <a:endParaRPr lang="en-IN"/>
                    </a:p>
                  </a:txBody>
                  <a:tcPr>
                    <a:solidFill>
                      <a:schemeClr val="bg1"/>
                    </a:solidFill>
                  </a:tcPr>
                </a:tc>
                <a:tc>
                  <a:txBody>
                    <a:bodyPr/>
                    <a:lstStyle/>
                    <a:p>
                      <a:endParaRPr lang="en-IN" dirty="0"/>
                    </a:p>
                  </a:txBody>
                  <a:tcPr>
                    <a:solidFill>
                      <a:schemeClr val="bg1"/>
                    </a:solidFill>
                  </a:tcPr>
                </a:tc>
                <a:extLst>
                  <a:ext uri="{0D108BD9-81ED-4DB2-BD59-A6C34878D82A}">
                    <a16:rowId xmlns:a16="http://schemas.microsoft.com/office/drawing/2014/main" val="3052704002"/>
                  </a:ext>
                </a:extLst>
              </a:tr>
            </a:tbl>
          </a:graphicData>
        </a:graphic>
      </p:graphicFrame>
      <p:graphicFrame>
        <p:nvGraphicFramePr>
          <p:cNvPr id="54" name="Table 53">
            <a:extLst>
              <a:ext uri="{FF2B5EF4-FFF2-40B4-BE49-F238E27FC236}">
                <a16:creationId xmlns:a16="http://schemas.microsoft.com/office/drawing/2014/main" id="{B9920AFE-2573-17C8-F249-E14A8F24C3AD}"/>
              </a:ext>
            </a:extLst>
          </p:cNvPr>
          <p:cNvGraphicFramePr>
            <a:graphicFrameLocks noGrp="1"/>
          </p:cNvGraphicFramePr>
          <p:nvPr>
            <p:extLst>
              <p:ext uri="{D42A27DB-BD31-4B8C-83A1-F6EECF244321}">
                <p14:modId xmlns:p14="http://schemas.microsoft.com/office/powerpoint/2010/main" val="240410018"/>
              </p:ext>
            </p:extLst>
          </p:nvPr>
        </p:nvGraphicFramePr>
        <p:xfrm>
          <a:off x="13383154" y="7564428"/>
          <a:ext cx="1327928" cy="1463040"/>
        </p:xfrm>
        <a:graphic>
          <a:graphicData uri="http://schemas.openxmlformats.org/drawingml/2006/table">
            <a:tbl>
              <a:tblPr>
                <a:tableStyleId>{D7AC3CCA-C797-4891-BE02-D94E43425B78}</a:tableStyleId>
              </a:tblPr>
              <a:tblGrid>
                <a:gridCol w="331982">
                  <a:extLst>
                    <a:ext uri="{9D8B030D-6E8A-4147-A177-3AD203B41FA5}">
                      <a16:colId xmlns:a16="http://schemas.microsoft.com/office/drawing/2014/main" val="1531457769"/>
                    </a:ext>
                  </a:extLst>
                </a:gridCol>
                <a:gridCol w="331982">
                  <a:extLst>
                    <a:ext uri="{9D8B030D-6E8A-4147-A177-3AD203B41FA5}">
                      <a16:colId xmlns:a16="http://schemas.microsoft.com/office/drawing/2014/main" val="3046824994"/>
                    </a:ext>
                  </a:extLst>
                </a:gridCol>
                <a:gridCol w="331982">
                  <a:extLst>
                    <a:ext uri="{9D8B030D-6E8A-4147-A177-3AD203B41FA5}">
                      <a16:colId xmlns:a16="http://schemas.microsoft.com/office/drawing/2014/main" val="2284933798"/>
                    </a:ext>
                  </a:extLst>
                </a:gridCol>
                <a:gridCol w="331982">
                  <a:extLst>
                    <a:ext uri="{9D8B030D-6E8A-4147-A177-3AD203B41FA5}">
                      <a16:colId xmlns:a16="http://schemas.microsoft.com/office/drawing/2014/main" val="850654435"/>
                    </a:ext>
                  </a:extLst>
                </a:gridCol>
              </a:tblGrid>
              <a:tr h="245359">
                <a:tc>
                  <a:txBody>
                    <a:bodyPr/>
                    <a:lstStyle/>
                    <a:p>
                      <a:r>
                        <a:rPr lang="en-IN" dirty="0"/>
                        <a:t>0</a:t>
                      </a:r>
                    </a:p>
                  </a:txBody>
                  <a:tcPr>
                    <a:solidFill>
                      <a:schemeClr val="bg1"/>
                    </a:solidFill>
                  </a:tcPr>
                </a:tc>
                <a:tc>
                  <a:txBody>
                    <a:bodyPr/>
                    <a:lstStyle/>
                    <a:p>
                      <a:r>
                        <a:rPr lang="en-IN" dirty="0"/>
                        <a:t>0</a:t>
                      </a:r>
                    </a:p>
                  </a:txBody>
                  <a:tcPr>
                    <a:solidFill>
                      <a:schemeClr val="bg1"/>
                    </a:solidFill>
                  </a:tcPr>
                </a:tc>
                <a:tc>
                  <a:txBody>
                    <a:bodyPr/>
                    <a:lstStyle/>
                    <a:p>
                      <a:r>
                        <a:rPr lang="en-IN" dirty="0"/>
                        <a:t>0</a:t>
                      </a:r>
                    </a:p>
                  </a:txBody>
                  <a:tcPr>
                    <a:solidFill>
                      <a:schemeClr val="bg1"/>
                    </a:solidFill>
                  </a:tcPr>
                </a:tc>
                <a:tc>
                  <a:txBody>
                    <a:bodyPr/>
                    <a:lstStyle/>
                    <a:p>
                      <a:r>
                        <a:rPr lang="en-IN" dirty="0"/>
                        <a:t>0</a:t>
                      </a:r>
                    </a:p>
                  </a:txBody>
                  <a:tcPr>
                    <a:solidFill>
                      <a:schemeClr val="bg1"/>
                    </a:solidFill>
                  </a:tcPr>
                </a:tc>
                <a:extLst>
                  <a:ext uri="{0D108BD9-81ED-4DB2-BD59-A6C34878D82A}">
                    <a16:rowId xmlns:a16="http://schemas.microsoft.com/office/drawing/2014/main" val="1650221742"/>
                  </a:ext>
                </a:extLst>
              </a:tr>
              <a:tr h="245359">
                <a:tc>
                  <a:txBody>
                    <a:bodyPr/>
                    <a:lstStyle/>
                    <a:p>
                      <a:r>
                        <a:rPr lang="en-IN" dirty="0"/>
                        <a:t>0</a:t>
                      </a:r>
                    </a:p>
                  </a:txBody>
                  <a:tcPr>
                    <a:solidFill>
                      <a:schemeClr val="bg1"/>
                    </a:solidFill>
                  </a:tcPr>
                </a:tc>
                <a:tc>
                  <a:txBody>
                    <a:bodyPr/>
                    <a:lstStyle/>
                    <a:p>
                      <a:r>
                        <a:rPr lang="en-IN" dirty="0"/>
                        <a:t>0</a:t>
                      </a:r>
                    </a:p>
                  </a:txBody>
                  <a:tcPr>
                    <a:solidFill>
                      <a:schemeClr val="bg1"/>
                    </a:solidFill>
                  </a:tcPr>
                </a:tc>
                <a:tc>
                  <a:txBody>
                    <a:bodyPr/>
                    <a:lstStyle/>
                    <a:p>
                      <a:r>
                        <a:rPr lang="en-IN" dirty="0"/>
                        <a:t>0</a:t>
                      </a:r>
                    </a:p>
                  </a:txBody>
                  <a:tcPr>
                    <a:solidFill>
                      <a:schemeClr val="bg1"/>
                    </a:solidFill>
                  </a:tcPr>
                </a:tc>
                <a:tc>
                  <a:txBody>
                    <a:bodyPr/>
                    <a:lstStyle/>
                    <a:p>
                      <a:r>
                        <a:rPr lang="en-IN" dirty="0"/>
                        <a:t>0</a:t>
                      </a:r>
                    </a:p>
                  </a:txBody>
                  <a:tcPr>
                    <a:solidFill>
                      <a:schemeClr val="bg1"/>
                    </a:solidFill>
                  </a:tcPr>
                </a:tc>
                <a:extLst>
                  <a:ext uri="{0D108BD9-81ED-4DB2-BD59-A6C34878D82A}">
                    <a16:rowId xmlns:a16="http://schemas.microsoft.com/office/drawing/2014/main" val="1721088123"/>
                  </a:ext>
                </a:extLst>
              </a:tr>
              <a:tr h="245359">
                <a:tc>
                  <a:txBody>
                    <a:bodyPr/>
                    <a:lstStyle/>
                    <a:p>
                      <a:r>
                        <a:rPr lang="en-IN" dirty="0"/>
                        <a:t>0</a:t>
                      </a:r>
                    </a:p>
                  </a:txBody>
                  <a:tcPr>
                    <a:solidFill>
                      <a:schemeClr val="bg1"/>
                    </a:solidFill>
                  </a:tcPr>
                </a:tc>
                <a:tc>
                  <a:txBody>
                    <a:bodyPr/>
                    <a:lstStyle/>
                    <a:p>
                      <a:r>
                        <a:rPr lang="en-IN" dirty="0"/>
                        <a:t>0</a:t>
                      </a:r>
                    </a:p>
                  </a:txBody>
                  <a:tcPr>
                    <a:solidFill>
                      <a:schemeClr val="bg1"/>
                    </a:solidFill>
                  </a:tcPr>
                </a:tc>
                <a:tc>
                  <a:txBody>
                    <a:bodyPr/>
                    <a:lstStyle/>
                    <a:p>
                      <a:r>
                        <a:rPr lang="en-IN" dirty="0"/>
                        <a:t>0</a:t>
                      </a:r>
                    </a:p>
                  </a:txBody>
                  <a:tcPr>
                    <a:solidFill>
                      <a:schemeClr val="bg1"/>
                    </a:solidFill>
                  </a:tcPr>
                </a:tc>
                <a:tc>
                  <a:txBody>
                    <a:bodyPr/>
                    <a:lstStyle/>
                    <a:p>
                      <a:r>
                        <a:rPr lang="en-IN" dirty="0"/>
                        <a:t>0</a:t>
                      </a:r>
                    </a:p>
                  </a:txBody>
                  <a:tcPr>
                    <a:solidFill>
                      <a:schemeClr val="bg1"/>
                    </a:solidFill>
                  </a:tcPr>
                </a:tc>
                <a:extLst>
                  <a:ext uri="{0D108BD9-81ED-4DB2-BD59-A6C34878D82A}">
                    <a16:rowId xmlns:a16="http://schemas.microsoft.com/office/drawing/2014/main" val="4068669444"/>
                  </a:ext>
                </a:extLst>
              </a:tr>
              <a:tr h="245359">
                <a:tc>
                  <a:txBody>
                    <a:bodyPr/>
                    <a:lstStyle/>
                    <a:p>
                      <a:r>
                        <a:rPr lang="en-IN" dirty="0"/>
                        <a:t>0</a:t>
                      </a:r>
                    </a:p>
                  </a:txBody>
                  <a:tcPr>
                    <a:solidFill>
                      <a:schemeClr val="bg1"/>
                    </a:solidFill>
                  </a:tcPr>
                </a:tc>
                <a:tc>
                  <a:txBody>
                    <a:bodyPr/>
                    <a:lstStyle/>
                    <a:p>
                      <a:r>
                        <a:rPr lang="en-IN" dirty="0"/>
                        <a:t>0</a:t>
                      </a:r>
                    </a:p>
                  </a:txBody>
                  <a:tcPr>
                    <a:solidFill>
                      <a:schemeClr val="bg1"/>
                    </a:solidFill>
                  </a:tcPr>
                </a:tc>
                <a:tc>
                  <a:txBody>
                    <a:bodyPr/>
                    <a:lstStyle/>
                    <a:p>
                      <a:r>
                        <a:rPr lang="en-IN" dirty="0"/>
                        <a:t>0</a:t>
                      </a:r>
                    </a:p>
                  </a:txBody>
                  <a:tcPr>
                    <a:solidFill>
                      <a:schemeClr val="bg1"/>
                    </a:solidFill>
                  </a:tcPr>
                </a:tc>
                <a:tc>
                  <a:txBody>
                    <a:bodyPr/>
                    <a:lstStyle/>
                    <a:p>
                      <a:r>
                        <a:rPr lang="en-IN" dirty="0"/>
                        <a:t>0</a:t>
                      </a:r>
                    </a:p>
                  </a:txBody>
                  <a:tcPr>
                    <a:solidFill>
                      <a:schemeClr val="bg1"/>
                    </a:solidFill>
                  </a:tcPr>
                </a:tc>
                <a:extLst>
                  <a:ext uri="{0D108BD9-81ED-4DB2-BD59-A6C34878D82A}">
                    <a16:rowId xmlns:a16="http://schemas.microsoft.com/office/drawing/2014/main" val="3052704002"/>
                  </a:ext>
                </a:extLst>
              </a:tr>
            </a:tbl>
          </a:graphicData>
        </a:graphic>
      </p:graphicFrame>
      <p:graphicFrame>
        <p:nvGraphicFramePr>
          <p:cNvPr id="55" name="Table 54">
            <a:extLst>
              <a:ext uri="{FF2B5EF4-FFF2-40B4-BE49-F238E27FC236}">
                <a16:creationId xmlns:a16="http://schemas.microsoft.com/office/drawing/2014/main" id="{4367338E-848D-98E9-F933-D63CA4A7ED17}"/>
              </a:ext>
            </a:extLst>
          </p:cNvPr>
          <p:cNvGraphicFramePr>
            <a:graphicFrameLocks noGrp="1"/>
          </p:cNvGraphicFramePr>
          <p:nvPr>
            <p:extLst>
              <p:ext uri="{D42A27DB-BD31-4B8C-83A1-F6EECF244321}">
                <p14:modId xmlns:p14="http://schemas.microsoft.com/office/powerpoint/2010/main" val="2584583669"/>
              </p:ext>
            </p:extLst>
          </p:nvPr>
        </p:nvGraphicFramePr>
        <p:xfrm>
          <a:off x="11177259" y="7572048"/>
          <a:ext cx="1327928" cy="1463040"/>
        </p:xfrm>
        <a:graphic>
          <a:graphicData uri="http://schemas.openxmlformats.org/drawingml/2006/table">
            <a:tbl>
              <a:tblPr>
                <a:tableStyleId>{D7AC3CCA-C797-4891-BE02-D94E43425B78}</a:tableStyleId>
              </a:tblPr>
              <a:tblGrid>
                <a:gridCol w="331982">
                  <a:extLst>
                    <a:ext uri="{9D8B030D-6E8A-4147-A177-3AD203B41FA5}">
                      <a16:colId xmlns:a16="http://schemas.microsoft.com/office/drawing/2014/main" val="1531457769"/>
                    </a:ext>
                  </a:extLst>
                </a:gridCol>
                <a:gridCol w="331982">
                  <a:extLst>
                    <a:ext uri="{9D8B030D-6E8A-4147-A177-3AD203B41FA5}">
                      <a16:colId xmlns:a16="http://schemas.microsoft.com/office/drawing/2014/main" val="3046824994"/>
                    </a:ext>
                  </a:extLst>
                </a:gridCol>
                <a:gridCol w="331982">
                  <a:extLst>
                    <a:ext uri="{9D8B030D-6E8A-4147-A177-3AD203B41FA5}">
                      <a16:colId xmlns:a16="http://schemas.microsoft.com/office/drawing/2014/main" val="2284933798"/>
                    </a:ext>
                  </a:extLst>
                </a:gridCol>
                <a:gridCol w="331982">
                  <a:extLst>
                    <a:ext uri="{9D8B030D-6E8A-4147-A177-3AD203B41FA5}">
                      <a16:colId xmlns:a16="http://schemas.microsoft.com/office/drawing/2014/main" val="850654435"/>
                    </a:ext>
                  </a:extLst>
                </a:gridCol>
              </a:tblGrid>
              <a:tr h="245359">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dirty="0"/>
                    </a:p>
                  </a:txBody>
                  <a:tcPr>
                    <a:solidFill>
                      <a:schemeClr val="bg1"/>
                    </a:solidFill>
                  </a:tcPr>
                </a:tc>
                <a:tc>
                  <a:txBody>
                    <a:bodyPr/>
                    <a:lstStyle/>
                    <a:p>
                      <a:endParaRPr lang="en-IN"/>
                    </a:p>
                  </a:txBody>
                  <a:tcPr>
                    <a:solidFill>
                      <a:schemeClr val="bg1"/>
                    </a:solidFill>
                  </a:tcPr>
                </a:tc>
                <a:extLst>
                  <a:ext uri="{0D108BD9-81ED-4DB2-BD59-A6C34878D82A}">
                    <a16:rowId xmlns:a16="http://schemas.microsoft.com/office/drawing/2014/main" val="1650221742"/>
                  </a:ext>
                </a:extLst>
              </a:tr>
              <a:tr h="245359">
                <a:tc>
                  <a:txBody>
                    <a:bodyPr/>
                    <a:lstStyle/>
                    <a:p>
                      <a:endParaRPr lang="en-IN" dirty="0"/>
                    </a:p>
                  </a:txBody>
                  <a:tcPr>
                    <a:solidFill>
                      <a:schemeClr val="bg1"/>
                    </a:solidFill>
                  </a:tcPr>
                </a:tc>
                <a:tc>
                  <a:txBody>
                    <a:bodyPr/>
                    <a:lstStyle/>
                    <a:p>
                      <a:endParaRPr lang="en-IN" dirty="0"/>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extLst>
                  <a:ext uri="{0D108BD9-81ED-4DB2-BD59-A6C34878D82A}">
                    <a16:rowId xmlns:a16="http://schemas.microsoft.com/office/drawing/2014/main" val="1721088123"/>
                  </a:ext>
                </a:extLst>
              </a:tr>
              <a:tr h="245359">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dirty="0"/>
                    </a:p>
                  </a:txBody>
                  <a:tcPr>
                    <a:solidFill>
                      <a:schemeClr val="bg1"/>
                    </a:solidFill>
                  </a:tcPr>
                </a:tc>
                <a:tc>
                  <a:txBody>
                    <a:bodyPr/>
                    <a:lstStyle/>
                    <a:p>
                      <a:endParaRPr lang="en-IN"/>
                    </a:p>
                  </a:txBody>
                  <a:tcPr>
                    <a:solidFill>
                      <a:schemeClr val="bg1"/>
                    </a:solidFill>
                  </a:tcPr>
                </a:tc>
                <a:extLst>
                  <a:ext uri="{0D108BD9-81ED-4DB2-BD59-A6C34878D82A}">
                    <a16:rowId xmlns:a16="http://schemas.microsoft.com/office/drawing/2014/main" val="4068669444"/>
                  </a:ext>
                </a:extLst>
              </a:tr>
              <a:tr h="245359">
                <a:tc>
                  <a:txBody>
                    <a:bodyPr/>
                    <a:lstStyle/>
                    <a:p>
                      <a:endParaRPr lang="en-IN"/>
                    </a:p>
                  </a:txBody>
                  <a:tcPr>
                    <a:solidFill>
                      <a:schemeClr val="bg1"/>
                    </a:solidFill>
                  </a:tcPr>
                </a:tc>
                <a:tc>
                  <a:txBody>
                    <a:bodyPr/>
                    <a:lstStyle/>
                    <a:p>
                      <a:endParaRPr lang="en-IN" dirty="0"/>
                    </a:p>
                  </a:txBody>
                  <a:tcPr>
                    <a:solidFill>
                      <a:schemeClr val="bg1"/>
                    </a:solidFill>
                  </a:tcPr>
                </a:tc>
                <a:tc>
                  <a:txBody>
                    <a:bodyPr/>
                    <a:lstStyle/>
                    <a:p>
                      <a:endParaRPr lang="en-IN"/>
                    </a:p>
                  </a:txBody>
                  <a:tcPr>
                    <a:solidFill>
                      <a:schemeClr val="bg1"/>
                    </a:solidFill>
                  </a:tcPr>
                </a:tc>
                <a:tc>
                  <a:txBody>
                    <a:bodyPr/>
                    <a:lstStyle/>
                    <a:p>
                      <a:endParaRPr lang="en-IN" dirty="0"/>
                    </a:p>
                  </a:txBody>
                  <a:tcPr>
                    <a:solidFill>
                      <a:schemeClr val="bg1"/>
                    </a:solidFill>
                  </a:tcPr>
                </a:tc>
                <a:extLst>
                  <a:ext uri="{0D108BD9-81ED-4DB2-BD59-A6C34878D82A}">
                    <a16:rowId xmlns:a16="http://schemas.microsoft.com/office/drawing/2014/main" val="3052704002"/>
                  </a:ext>
                </a:extLst>
              </a:tr>
            </a:tbl>
          </a:graphicData>
        </a:graphic>
      </p:graphicFrame>
      <p:graphicFrame>
        <p:nvGraphicFramePr>
          <p:cNvPr id="56" name="Table 55">
            <a:extLst>
              <a:ext uri="{FF2B5EF4-FFF2-40B4-BE49-F238E27FC236}">
                <a16:creationId xmlns:a16="http://schemas.microsoft.com/office/drawing/2014/main" id="{D8A1C280-E3A5-C302-761F-47C94F14766B}"/>
              </a:ext>
            </a:extLst>
          </p:cNvPr>
          <p:cNvGraphicFramePr>
            <a:graphicFrameLocks noGrp="1"/>
          </p:cNvGraphicFramePr>
          <p:nvPr>
            <p:extLst>
              <p:ext uri="{D42A27DB-BD31-4B8C-83A1-F6EECF244321}">
                <p14:modId xmlns:p14="http://schemas.microsoft.com/office/powerpoint/2010/main" val="3266731143"/>
              </p:ext>
            </p:extLst>
          </p:nvPr>
        </p:nvGraphicFramePr>
        <p:xfrm>
          <a:off x="13383154" y="3129390"/>
          <a:ext cx="1327928" cy="1463040"/>
        </p:xfrm>
        <a:graphic>
          <a:graphicData uri="http://schemas.openxmlformats.org/drawingml/2006/table">
            <a:tbl>
              <a:tblPr>
                <a:tableStyleId>{D7AC3CCA-C797-4891-BE02-D94E43425B78}</a:tableStyleId>
              </a:tblPr>
              <a:tblGrid>
                <a:gridCol w="331982">
                  <a:extLst>
                    <a:ext uri="{9D8B030D-6E8A-4147-A177-3AD203B41FA5}">
                      <a16:colId xmlns:a16="http://schemas.microsoft.com/office/drawing/2014/main" val="1531457769"/>
                    </a:ext>
                  </a:extLst>
                </a:gridCol>
                <a:gridCol w="331982">
                  <a:extLst>
                    <a:ext uri="{9D8B030D-6E8A-4147-A177-3AD203B41FA5}">
                      <a16:colId xmlns:a16="http://schemas.microsoft.com/office/drawing/2014/main" val="3046824994"/>
                    </a:ext>
                  </a:extLst>
                </a:gridCol>
                <a:gridCol w="331982">
                  <a:extLst>
                    <a:ext uri="{9D8B030D-6E8A-4147-A177-3AD203B41FA5}">
                      <a16:colId xmlns:a16="http://schemas.microsoft.com/office/drawing/2014/main" val="2284933798"/>
                    </a:ext>
                  </a:extLst>
                </a:gridCol>
                <a:gridCol w="331982">
                  <a:extLst>
                    <a:ext uri="{9D8B030D-6E8A-4147-A177-3AD203B41FA5}">
                      <a16:colId xmlns:a16="http://schemas.microsoft.com/office/drawing/2014/main" val="850654435"/>
                    </a:ext>
                  </a:extLst>
                </a:gridCol>
              </a:tblGrid>
              <a:tr h="245359">
                <a:tc>
                  <a:txBody>
                    <a:bodyPr/>
                    <a:lstStyle/>
                    <a:p>
                      <a:r>
                        <a:rPr lang="en-IN" dirty="0"/>
                        <a:t>1</a:t>
                      </a:r>
                    </a:p>
                  </a:txBody>
                  <a:tcPr>
                    <a:solidFill>
                      <a:schemeClr val="bg1"/>
                    </a:solidFill>
                  </a:tcPr>
                </a:tc>
                <a:tc>
                  <a:txBody>
                    <a:bodyPr/>
                    <a:lstStyle/>
                    <a:p>
                      <a:r>
                        <a:rPr lang="en-IN" dirty="0"/>
                        <a:t>1</a:t>
                      </a:r>
                    </a:p>
                  </a:txBody>
                  <a:tcPr>
                    <a:solidFill>
                      <a:schemeClr val="bg1"/>
                    </a:solidFill>
                  </a:tcPr>
                </a:tc>
                <a:tc>
                  <a:txBody>
                    <a:bodyPr/>
                    <a:lstStyle/>
                    <a:p>
                      <a:r>
                        <a:rPr lang="en-IN" dirty="0"/>
                        <a:t>1</a:t>
                      </a:r>
                    </a:p>
                  </a:txBody>
                  <a:tcPr>
                    <a:solidFill>
                      <a:schemeClr val="bg1"/>
                    </a:solidFill>
                  </a:tcPr>
                </a:tc>
                <a:tc>
                  <a:txBody>
                    <a:bodyPr/>
                    <a:lstStyle/>
                    <a:p>
                      <a:r>
                        <a:rPr lang="en-IN" dirty="0"/>
                        <a:t>1</a:t>
                      </a:r>
                    </a:p>
                  </a:txBody>
                  <a:tcPr>
                    <a:solidFill>
                      <a:schemeClr val="bg1"/>
                    </a:solidFill>
                  </a:tcPr>
                </a:tc>
                <a:extLst>
                  <a:ext uri="{0D108BD9-81ED-4DB2-BD59-A6C34878D82A}">
                    <a16:rowId xmlns:a16="http://schemas.microsoft.com/office/drawing/2014/main" val="1650221742"/>
                  </a:ext>
                </a:extLst>
              </a:tr>
              <a:tr h="245359">
                <a:tc>
                  <a:txBody>
                    <a:bodyPr/>
                    <a:lstStyle/>
                    <a:p>
                      <a:r>
                        <a:rPr lang="en-IN" dirty="0"/>
                        <a:t>1</a:t>
                      </a:r>
                    </a:p>
                  </a:txBody>
                  <a:tcPr>
                    <a:solidFill>
                      <a:schemeClr val="bg1"/>
                    </a:solidFill>
                  </a:tcPr>
                </a:tc>
                <a:tc>
                  <a:txBody>
                    <a:bodyPr/>
                    <a:lstStyle/>
                    <a:p>
                      <a:r>
                        <a:rPr lang="en-IN" dirty="0"/>
                        <a:t>1</a:t>
                      </a:r>
                    </a:p>
                  </a:txBody>
                  <a:tcPr>
                    <a:solidFill>
                      <a:schemeClr val="bg1"/>
                    </a:solidFill>
                  </a:tcPr>
                </a:tc>
                <a:tc>
                  <a:txBody>
                    <a:bodyPr/>
                    <a:lstStyle/>
                    <a:p>
                      <a:r>
                        <a:rPr lang="en-IN" dirty="0"/>
                        <a:t>1</a:t>
                      </a:r>
                    </a:p>
                  </a:txBody>
                  <a:tcPr>
                    <a:solidFill>
                      <a:schemeClr val="bg1"/>
                    </a:solidFill>
                  </a:tcPr>
                </a:tc>
                <a:tc>
                  <a:txBody>
                    <a:bodyPr/>
                    <a:lstStyle/>
                    <a:p>
                      <a:r>
                        <a:rPr lang="en-IN" dirty="0"/>
                        <a:t>1</a:t>
                      </a:r>
                    </a:p>
                  </a:txBody>
                  <a:tcPr>
                    <a:solidFill>
                      <a:schemeClr val="bg1"/>
                    </a:solidFill>
                  </a:tcPr>
                </a:tc>
                <a:extLst>
                  <a:ext uri="{0D108BD9-81ED-4DB2-BD59-A6C34878D82A}">
                    <a16:rowId xmlns:a16="http://schemas.microsoft.com/office/drawing/2014/main" val="1721088123"/>
                  </a:ext>
                </a:extLst>
              </a:tr>
              <a:tr h="245359">
                <a:tc>
                  <a:txBody>
                    <a:bodyPr/>
                    <a:lstStyle/>
                    <a:p>
                      <a:r>
                        <a:rPr lang="en-IN" dirty="0"/>
                        <a:t>1</a:t>
                      </a:r>
                    </a:p>
                  </a:txBody>
                  <a:tcPr>
                    <a:solidFill>
                      <a:schemeClr val="bg1"/>
                    </a:solidFill>
                  </a:tcPr>
                </a:tc>
                <a:tc>
                  <a:txBody>
                    <a:bodyPr/>
                    <a:lstStyle/>
                    <a:p>
                      <a:r>
                        <a:rPr lang="en-IN" dirty="0"/>
                        <a:t>1</a:t>
                      </a:r>
                    </a:p>
                  </a:txBody>
                  <a:tcPr>
                    <a:solidFill>
                      <a:schemeClr val="bg1"/>
                    </a:solidFill>
                  </a:tcPr>
                </a:tc>
                <a:tc>
                  <a:txBody>
                    <a:bodyPr/>
                    <a:lstStyle/>
                    <a:p>
                      <a:r>
                        <a:rPr lang="en-IN" dirty="0"/>
                        <a:t>1</a:t>
                      </a:r>
                    </a:p>
                  </a:txBody>
                  <a:tcPr>
                    <a:solidFill>
                      <a:schemeClr val="bg1"/>
                    </a:solidFill>
                  </a:tcPr>
                </a:tc>
                <a:tc>
                  <a:txBody>
                    <a:bodyPr/>
                    <a:lstStyle/>
                    <a:p>
                      <a:r>
                        <a:rPr lang="en-IN" dirty="0"/>
                        <a:t>1</a:t>
                      </a:r>
                    </a:p>
                  </a:txBody>
                  <a:tcPr>
                    <a:solidFill>
                      <a:schemeClr val="bg1"/>
                    </a:solidFill>
                  </a:tcPr>
                </a:tc>
                <a:extLst>
                  <a:ext uri="{0D108BD9-81ED-4DB2-BD59-A6C34878D82A}">
                    <a16:rowId xmlns:a16="http://schemas.microsoft.com/office/drawing/2014/main" val="4068669444"/>
                  </a:ext>
                </a:extLst>
              </a:tr>
              <a:tr h="245359">
                <a:tc>
                  <a:txBody>
                    <a:bodyPr/>
                    <a:lstStyle/>
                    <a:p>
                      <a:r>
                        <a:rPr lang="en-IN" dirty="0"/>
                        <a:t>1</a:t>
                      </a:r>
                    </a:p>
                  </a:txBody>
                  <a:tcPr>
                    <a:solidFill>
                      <a:schemeClr val="bg1"/>
                    </a:solidFill>
                  </a:tcPr>
                </a:tc>
                <a:tc>
                  <a:txBody>
                    <a:bodyPr/>
                    <a:lstStyle/>
                    <a:p>
                      <a:r>
                        <a:rPr lang="en-IN" dirty="0"/>
                        <a:t>1</a:t>
                      </a:r>
                    </a:p>
                  </a:txBody>
                  <a:tcPr>
                    <a:solidFill>
                      <a:schemeClr val="bg1"/>
                    </a:solidFill>
                  </a:tcPr>
                </a:tc>
                <a:tc>
                  <a:txBody>
                    <a:bodyPr/>
                    <a:lstStyle/>
                    <a:p>
                      <a:r>
                        <a:rPr lang="en-IN" dirty="0"/>
                        <a:t>1</a:t>
                      </a:r>
                    </a:p>
                  </a:txBody>
                  <a:tcPr>
                    <a:solidFill>
                      <a:schemeClr val="bg1"/>
                    </a:solidFill>
                  </a:tcPr>
                </a:tc>
                <a:tc>
                  <a:txBody>
                    <a:bodyPr/>
                    <a:lstStyle/>
                    <a:p>
                      <a:r>
                        <a:rPr lang="en-IN" dirty="0"/>
                        <a:t>1</a:t>
                      </a:r>
                    </a:p>
                  </a:txBody>
                  <a:tcPr>
                    <a:solidFill>
                      <a:schemeClr val="bg1"/>
                    </a:solidFill>
                  </a:tcPr>
                </a:tc>
                <a:extLst>
                  <a:ext uri="{0D108BD9-81ED-4DB2-BD59-A6C34878D82A}">
                    <a16:rowId xmlns:a16="http://schemas.microsoft.com/office/drawing/2014/main" val="3052704002"/>
                  </a:ext>
                </a:extLst>
              </a:tr>
            </a:tbl>
          </a:graphicData>
        </a:graphic>
      </p:graphicFrame>
      <p:sp>
        <p:nvSpPr>
          <p:cNvPr id="57" name="TextBox 56">
            <a:extLst>
              <a:ext uri="{FF2B5EF4-FFF2-40B4-BE49-F238E27FC236}">
                <a16:creationId xmlns:a16="http://schemas.microsoft.com/office/drawing/2014/main" id="{F375FFD2-EC8D-236A-3059-79EB3491FE5F}"/>
              </a:ext>
            </a:extLst>
          </p:cNvPr>
          <p:cNvSpPr txBox="1"/>
          <p:nvPr/>
        </p:nvSpPr>
        <p:spPr>
          <a:xfrm>
            <a:off x="838200" y="5143500"/>
            <a:ext cx="850232"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400" dirty="0"/>
              <a:t>Normal image</a:t>
            </a:r>
          </a:p>
        </p:txBody>
      </p:sp>
      <p:sp>
        <p:nvSpPr>
          <p:cNvPr id="58" name="TextBox 57">
            <a:extLst>
              <a:ext uri="{FF2B5EF4-FFF2-40B4-BE49-F238E27FC236}">
                <a16:creationId xmlns:a16="http://schemas.microsoft.com/office/drawing/2014/main" id="{7FB05F4C-0658-E653-59FC-F312AD36D04B}"/>
              </a:ext>
            </a:extLst>
          </p:cNvPr>
          <p:cNvSpPr txBox="1"/>
          <p:nvPr/>
        </p:nvSpPr>
        <p:spPr>
          <a:xfrm>
            <a:off x="685702" y="7287280"/>
            <a:ext cx="100273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400" dirty="0"/>
              <a:t>Anomaly image</a:t>
            </a:r>
          </a:p>
        </p:txBody>
      </p:sp>
      <p:sp>
        <p:nvSpPr>
          <p:cNvPr id="59" name="TextBox 58">
            <a:extLst>
              <a:ext uri="{FF2B5EF4-FFF2-40B4-BE49-F238E27FC236}">
                <a16:creationId xmlns:a16="http://schemas.microsoft.com/office/drawing/2014/main" id="{D8CE6D44-D459-D82F-12A8-0780DD2822C3}"/>
              </a:ext>
            </a:extLst>
          </p:cNvPr>
          <p:cNvSpPr txBox="1"/>
          <p:nvPr/>
        </p:nvSpPr>
        <p:spPr>
          <a:xfrm>
            <a:off x="7089134" y="5181830"/>
            <a:ext cx="128626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400" dirty="0"/>
              <a:t>Normal reconstruction</a:t>
            </a:r>
          </a:p>
        </p:txBody>
      </p:sp>
      <p:sp>
        <p:nvSpPr>
          <p:cNvPr id="60" name="TextBox 59">
            <a:extLst>
              <a:ext uri="{FF2B5EF4-FFF2-40B4-BE49-F238E27FC236}">
                <a16:creationId xmlns:a16="http://schemas.microsoft.com/office/drawing/2014/main" id="{D5C3A397-B5B0-797B-53EE-CE80D5820AF3}"/>
              </a:ext>
            </a:extLst>
          </p:cNvPr>
          <p:cNvSpPr txBox="1"/>
          <p:nvPr/>
        </p:nvSpPr>
        <p:spPr>
          <a:xfrm>
            <a:off x="6999484" y="7215253"/>
            <a:ext cx="128626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400" dirty="0"/>
              <a:t>Anomaly reconstruction</a:t>
            </a:r>
          </a:p>
        </p:txBody>
      </p:sp>
      <p:cxnSp>
        <p:nvCxnSpPr>
          <p:cNvPr id="61" name="Connector: Elbow 60">
            <a:extLst>
              <a:ext uri="{FF2B5EF4-FFF2-40B4-BE49-F238E27FC236}">
                <a16:creationId xmlns:a16="http://schemas.microsoft.com/office/drawing/2014/main" id="{B0ADE172-8E31-D563-4440-6A382E7051C2}"/>
              </a:ext>
            </a:extLst>
          </p:cNvPr>
          <p:cNvCxnSpPr>
            <a:cxnSpLocks/>
          </p:cNvCxnSpPr>
          <p:nvPr/>
        </p:nvCxnSpPr>
        <p:spPr>
          <a:xfrm>
            <a:off x="1694034" y="5407255"/>
            <a:ext cx="545431" cy="770600"/>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62" name="Connector: Elbow 61">
            <a:extLst>
              <a:ext uri="{FF2B5EF4-FFF2-40B4-BE49-F238E27FC236}">
                <a16:creationId xmlns:a16="http://schemas.microsoft.com/office/drawing/2014/main" id="{BDD23A1A-BCB9-2139-2C40-C2C1F3CC19E1}"/>
              </a:ext>
            </a:extLst>
          </p:cNvPr>
          <p:cNvCxnSpPr>
            <a:cxnSpLocks/>
          </p:cNvCxnSpPr>
          <p:nvPr/>
        </p:nvCxnSpPr>
        <p:spPr>
          <a:xfrm flipV="1">
            <a:off x="1676400" y="6591300"/>
            <a:ext cx="545431" cy="860231"/>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63" name="Connector: Elbow 62">
            <a:extLst>
              <a:ext uri="{FF2B5EF4-FFF2-40B4-BE49-F238E27FC236}">
                <a16:creationId xmlns:a16="http://schemas.microsoft.com/office/drawing/2014/main" id="{3D31E383-BCC4-AF83-2310-1A8DB8AB95FB}"/>
              </a:ext>
            </a:extLst>
          </p:cNvPr>
          <p:cNvCxnSpPr>
            <a:cxnSpLocks/>
            <a:endCxn id="59" idx="1"/>
          </p:cNvCxnSpPr>
          <p:nvPr/>
        </p:nvCxnSpPr>
        <p:spPr>
          <a:xfrm rot="5400000" flipH="1" flipV="1">
            <a:off x="6590642" y="5629173"/>
            <a:ext cx="684225" cy="31276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64" name="Connector: Elbow 63">
            <a:extLst>
              <a:ext uri="{FF2B5EF4-FFF2-40B4-BE49-F238E27FC236}">
                <a16:creationId xmlns:a16="http://schemas.microsoft.com/office/drawing/2014/main" id="{E901A898-BB6A-1BB3-ADDB-5A60031D3158}"/>
              </a:ext>
            </a:extLst>
          </p:cNvPr>
          <p:cNvCxnSpPr>
            <a:cxnSpLocks/>
            <a:stCxn id="49" idx="3"/>
            <a:endCxn id="60" idx="1"/>
          </p:cNvCxnSpPr>
          <p:nvPr/>
        </p:nvCxnSpPr>
        <p:spPr>
          <a:xfrm>
            <a:off x="6686725" y="6368524"/>
            <a:ext cx="312759" cy="1108339"/>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5" name="Connector: Elbow 64">
            <a:extLst>
              <a:ext uri="{FF2B5EF4-FFF2-40B4-BE49-F238E27FC236}">
                <a16:creationId xmlns:a16="http://schemas.microsoft.com/office/drawing/2014/main" id="{DE904F7A-7A50-17F0-A85E-DEA79FB13FB6}"/>
              </a:ext>
            </a:extLst>
          </p:cNvPr>
          <p:cNvCxnSpPr>
            <a:cxnSpLocks/>
          </p:cNvCxnSpPr>
          <p:nvPr/>
        </p:nvCxnSpPr>
        <p:spPr>
          <a:xfrm rot="5400000">
            <a:off x="6657592" y="6095836"/>
            <a:ext cx="147917" cy="89649"/>
          </a:xfrm>
          <a:prstGeom prst="bentConnector3">
            <a:avLst/>
          </a:prstGeom>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2B7EA851-4173-6605-2BDA-721A8DD12158}"/>
              </a:ext>
            </a:extLst>
          </p:cNvPr>
          <p:cNvCxnSpPr>
            <a:cxnSpLocks/>
            <a:stCxn id="51" idx="3"/>
            <a:endCxn id="53" idx="1"/>
          </p:cNvCxnSpPr>
          <p:nvPr/>
        </p:nvCxnSpPr>
        <p:spPr>
          <a:xfrm>
            <a:off x="10649124" y="3860910"/>
            <a:ext cx="49285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C5722C52-ABFF-22DA-7E23-068EFC0CBC8C}"/>
              </a:ext>
            </a:extLst>
          </p:cNvPr>
          <p:cNvCxnSpPr>
            <a:cxnSpLocks/>
          </p:cNvCxnSpPr>
          <p:nvPr/>
        </p:nvCxnSpPr>
        <p:spPr>
          <a:xfrm>
            <a:off x="10649124" y="8310522"/>
            <a:ext cx="49285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8" name="TextBox 67">
            <a:extLst>
              <a:ext uri="{FF2B5EF4-FFF2-40B4-BE49-F238E27FC236}">
                <a16:creationId xmlns:a16="http://schemas.microsoft.com/office/drawing/2014/main" id="{B3BC02BE-6EF1-9ED5-4F9A-550508608CA4}"/>
              </a:ext>
            </a:extLst>
          </p:cNvPr>
          <p:cNvSpPr txBox="1"/>
          <p:nvPr/>
        </p:nvSpPr>
        <p:spPr>
          <a:xfrm>
            <a:off x="9800709" y="5382480"/>
            <a:ext cx="400390" cy="369332"/>
          </a:xfrm>
          <a:prstGeom prst="rect">
            <a:avLst/>
          </a:prstGeom>
          <a:noFill/>
        </p:spPr>
        <p:txBody>
          <a:bodyPr wrap="square">
            <a:spAutoFit/>
          </a:bodyPr>
          <a:lstStyle/>
          <a:p>
            <a:pPr algn="ctr"/>
            <a:r>
              <a:rPr lang="en-IN" b="1" dirty="0">
                <a:solidFill>
                  <a:schemeClr val="tx1"/>
                </a:solidFill>
              </a:rPr>
              <a:t>Z’</a:t>
            </a:r>
          </a:p>
        </p:txBody>
      </p:sp>
      <p:cxnSp>
        <p:nvCxnSpPr>
          <p:cNvPr id="69" name="Connector: Elbow 68">
            <a:extLst>
              <a:ext uri="{FF2B5EF4-FFF2-40B4-BE49-F238E27FC236}">
                <a16:creationId xmlns:a16="http://schemas.microsoft.com/office/drawing/2014/main" id="{099FBDA2-955E-941D-F06F-FB04B00689B0}"/>
              </a:ext>
            </a:extLst>
          </p:cNvPr>
          <p:cNvCxnSpPr>
            <a:cxnSpLocks/>
          </p:cNvCxnSpPr>
          <p:nvPr/>
        </p:nvCxnSpPr>
        <p:spPr>
          <a:xfrm flipV="1">
            <a:off x="1623060" y="7642927"/>
            <a:ext cx="5366010" cy="42744"/>
          </a:xfrm>
          <a:prstGeom prst="bentConnector3">
            <a:avLst>
              <a:gd name="adj1" fmla="val 50000"/>
            </a:avLst>
          </a:prstGeom>
          <a:ln w="12700">
            <a:solidFill>
              <a:srgbClr val="FF0000"/>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128F3CC-C931-B9EB-540B-B17B57B01097}"/>
              </a:ext>
            </a:extLst>
          </p:cNvPr>
          <p:cNvCxnSpPr>
            <a:cxnSpLocks/>
            <a:endCxn id="68" idx="0"/>
          </p:cNvCxnSpPr>
          <p:nvPr/>
        </p:nvCxnSpPr>
        <p:spPr>
          <a:xfrm>
            <a:off x="5507417" y="4701724"/>
            <a:ext cx="4493487" cy="680756"/>
          </a:xfrm>
          <a:prstGeom prst="bentConnector2">
            <a:avLst/>
          </a:prstGeom>
          <a:ln w="12700">
            <a:solidFill>
              <a:schemeClr val="accent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6E2FB065-E1D1-B36B-2E9B-12164F549565}"/>
              </a:ext>
            </a:extLst>
          </p:cNvPr>
          <p:cNvCxnSpPr>
            <a:cxnSpLocks/>
            <a:stCxn id="55" idx="3"/>
            <a:endCxn id="54" idx="1"/>
          </p:cNvCxnSpPr>
          <p:nvPr/>
        </p:nvCxnSpPr>
        <p:spPr>
          <a:xfrm flipV="1">
            <a:off x="12505187" y="8295948"/>
            <a:ext cx="877967" cy="7620"/>
          </a:xfrm>
          <a:prstGeom prst="bentConnector3">
            <a:avLst/>
          </a:prstGeom>
          <a:ln w="12700">
            <a:solidFill>
              <a:srgbClr val="FF0000"/>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D885ECD0-64B0-3BC1-D3D9-DC91132C537E}"/>
              </a:ext>
            </a:extLst>
          </p:cNvPr>
          <p:cNvCxnSpPr>
            <a:cxnSpLocks/>
          </p:cNvCxnSpPr>
          <p:nvPr/>
        </p:nvCxnSpPr>
        <p:spPr>
          <a:xfrm flipV="1">
            <a:off x="12482327" y="3888540"/>
            <a:ext cx="877967" cy="7620"/>
          </a:xfrm>
          <a:prstGeom prst="bentConnector3">
            <a:avLst/>
          </a:prstGeom>
          <a:ln w="12700">
            <a:solidFill>
              <a:schemeClr val="accent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66D5130D-5E7C-623E-A549-D18674D8DCB8}"/>
              </a:ext>
            </a:extLst>
          </p:cNvPr>
          <p:cNvCxnSpPr>
            <a:cxnSpLocks/>
          </p:cNvCxnSpPr>
          <p:nvPr/>
        </p:nvCxnSpPr>
        <p:spPr>
          <a:xfrm rot="5400000">
            <a:off x="4735626" y="5514951"/>
            <a:ext cx="1626459" cy="3"/>
          </a:xfrm>
          <a:prstGeom prst="bentConnector3">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67FCD12-0A8D-5B93-DEB0-C0A78CC620FB}"/>
              </a:ext>
            </a:extLst>
          </p:cNvPr>
          <p:cNvCxnSpPr>
            <a:cxnSpLocks/>
          </p:cNvCxnSpPr>
          <p:nvPr/>
        </p:nvCxnSpPr>
        <p:spPr>
          <a:xfrm rot="5400000">
            <a:off x="6825843" y="4705279"/>
            <a:ext cx="969194" cy="3"/>
          </a:xfrm>
          <a:prstGeom prst="bentConnector3">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AA46CDD-76C3-B593-3BEA-7FB7EA435539}"/>
              </a:ext>
            </a:extLst>
          </p:cNvPr>
          <p:cNvCxnSpPr>
            <a:cxnSpLocks/>
          </p:cNvCxnSpPr>
          <p:nvPr/>
        </p:nvCxnSpPr>
        <p:spPr>
          <a:xfrm flipH="1">
            <a:off x="7620431" y="3957120"/>
            <a:ext cx="22183" cy="1232330"/>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911A419F-639A-B0E1-28FE-0BB3BA136ECF}"/>
              </a:ext>
            </a:extLst>
          </p:cNvPr>
          <p:cNvCxnSpPr>
            <a:cxnSpLocks/>
          </p:cNvCxnSpPr>
          <p:nvPr/>
        </p:nvCxnSpPr>
        <p:spPr>
          <a:xfrm rot="5400000">
            <a:off x="1115601" y="4658901"/>
            <a:ext cx="969194" cy="3"/>
          </a:xfrm>
          <a:prstGeom prst="bentConnector3">
            <a:avLst>
              <a:gd name="adj1" fmla="val 55505"/>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A2545A3-AD16-CA14-6EC7-E1BF399E2019}"/>
              </a:ext>
            </a:extLst>
          </p:cNvPr>
          <p:cNvCxnSpPr>
            <a:cxnSpLocks/>
          </p:cNvCxnSpPr>
          <p:nvPr/>
        </p:nvCxnSpPr>
        <p:spPr>
          <a:xfrm>
            <a:off x="1203959" y="4000500"/>
            <a:ext cx="0" cy="1153437"/>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6C50C8F-58A1-859B-DC63-7F2E2540F23C}"/>
              </a:ext>
            </a:extLst>
          </p:cNvPr>
          <p:cNvCxnSpPr>
            <a:cxnSpLocks/>
          </p:cNvCxnSpPr>
          <p:nvPr/>
        </p:nvCxnSpPr>
        <p:spPr>
          <a:xfrm flipV="1">
            <a:off x="1203959" y="3989579"/>
            <a:ext cx="6433775" cy="7902"/>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8E7BBEC-AE72-A32D-98F5-8F9AB50E22FB}"/>
              </a:ext>
            </a:extLst>
          </p:cNvPr>
          <p:cNvCxnSpPr>
            <a:cxnSpLocks/>
          </p:cNvCxnSpPr>
          <p:nvPr/>
        </p:nvCxnSpPr>
        <p:spPr>
          <a:xfrm>
            <a:off x="1623060" y="4186775"/>
            <a:ext cx="5687378" cy="63769"/>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2D283C2-7192-7A70-31BF-310E7B2BE607}"/>
              </a:ext>
            </a:extLst>
          </p:cNvPr>
          <p:cNvSpPr txBox="1"/>
          <p:nvPr/>
        </p:nvSpPr>
        <p:spPr>
          <a:xfrm>
            <a:off x="4604315" y="3692753"/>
            <a:ext cx="702436" cy="307777"/>
          </a:xfrm>
          <a:prstGeom prst="rect">
            <a:avLst/>
          </a:prstGeom>
          <a:noFill/>
        </p:spPr>
        <p:txBody>
          <a:bodyPr wrap="none" rtlCol="0">
            <a:spAutoFit/>
          </a:bodyPr>
          <a:lstStyle/>
          <a:p>
            <a:r>
              <a:rPr lang="en-IN" sz="1400" dirty="0"/>
              <a:t>L1 Loss</a:t>
            </a:r>
          </a:p>
        </p:txBody>
      </p:sp>
      <p:sp>
        <p:nvSpPr>
          <p:cNvPr id="81" name="TextBox 80">
            <a:extLst>
              <a:ext uri="{FF2B5EF4-FFF2-40B4-BE49-F238E27FC236}">
                <a16:creationId xmlns:a16="http://schemas.microsoft.com/office/drawing/2014/main" id="{59EC3B18-8C0F-4D07-7D77-BE561FAEE0B2}"/>
              </a:ext>
            </a:extLst>
          </p:cNvPr>
          <p:cNvSpPr txBox="1"/>
          <p:nvPr/>
        </p:nvSpPr>
        <p:spPr>
          <a:xfrm>
            <a:off x="4470719" y="4243233"/>
            <a:ext cx="938398" cy="307777"/>
          </a:xfrm>
          <a:prstGeom prst="rect">
            <a:avLst/>
          </a:prstGeom>
          <a:noFill/>
        </p:spPr>
        <p:txBody>
          <a:bodyPr wrap="none" rtlCol="0">
            <a:spAutoFit/>
          </a:bodyPr>
          <a:lstStyle/>
          <a:p>
            <a:r>
              <a:rPr lang="en-IN" sz="1400" dirty="0"/>
              <a:t>Patch Loss</a:t>
            </a:r>
          </a:p>
        </p:txBody>
      </p:sp>
      <p:sp>
        <p:nvSpPr>
          <p:cNvPr id="82" name="TextBox 81">
            <a:extLst>
              <a:ext uri="{FF2B5EF4-FFF2-40B4-BE49-F238E27FC236}">
                <a16:creationId xmlns:a16="http://schemas.microsoft.com/office/drawing/2014/main" id="{2E2E3612-BB2D-E06F-1456-B929D12AF6EF}"/>
              </a:ext>
            </a:extLst>
          </p:cNvPr>
          <p:cNvSpPr txBox="1"/>
          <p:nvPr/>
        </p:nvSpPr>
        <p:spPr>
          <a:xfrm>
            <a:off x="5616406" y="4404449"/>
            <a:ext cx="1466363" cy="307777"/>
          </a:xfrm>
          <a:prstGeom prst="rect">
            <a:avLst/>
          </a:prstGeom>
          <a:noFill/>
        </p:spPr>
        <p:txBody>
          <a:bodyPr wrap="none" rtlCol="0">
            <a:spAutoFit/>
          </a:bodyPr>
          <a:lstStyle/>
          <a:p>
            <a:r>
              <a:rPr lang="en-IN" sz="1400" dirty="0"/>
              <a:t>Latent vector loss</a:t>
            </a:r>
          </a:p>
        </p:txBody>
      </p:sp>
      <p:sp>
        <p:nvSpPr>
          <p:cNvPr id="83" name="TextBox 82">
            <a:extLst>
              <a:ext uri="{FF2B5EF4-FFF2-40B4-BE49-F238E27FC236}">
                <a16:creationId xmlns:a16="http://schemas.microsoft.com/office/drawing/2014/main" id="{7661CA2A-EA57-CCBC-6077-535742AF41F2}"/>
              </a:ext>
            </a:extLst>
          </p:cNvPr>
          <p:cNvSpPr txBox="1"/>
          <p:nvPr/>
        </p:nvSpPr>
        <p:spPr>
          <a:xfrm>
            <a:off x="4363550" y="7655186"/>
            <a:ext cx="833883" cy="307777"/>
          </a:xfrm>
          <a:prstGeom prst="rect">
            <a:avLst/>
          </a:prstGeom>
          <a:noFill/>
        </p:spPr>
        <p:txBody>
          <a:bodyPr wrap="none" rtlCol="0">
            <a:spAutoFit/>
          </a:bodyPr>
          <a:lstStyle/>
          <a:p>
            <a:r>
              <a:rPr lang="en-IN" sz="1400" dirty="0"/>
              <a:t>ABC Loss</a:t>
            </a:r>
          </a:p>
        </p:txBody>
      </p:sp>
      <p:sp>
        <p:nvSpPr>
          <p:cNvPr id="84" name="TextBox 83">
            <a:extLst>
              <a:ext uri="{FF2B5EF4-FFF2-40B4-BE49-F238E27FC236}">
                <a16:creationId xmlns:a16="http://schemas.microsoft.com/office/drawing/2014/main" id="{7E1A34E0-D706-AA0B-BD6C-B1F8D9058DBD}"/>
              </a:ext>
            </a:extLst>
          </p:cNvPr>
          <p:cNvSpPr txBox="1"/>
          <p:nvPr/>
        </p:nvSpPr>
        <p:spPr>
          <a:xfrm>
            <a:off x="12520820" y="3997481"/>
            <a:ext cx="811418" cy="577081"/>
          </a:xfrm>
          <a:prstGeom prst="rect">
            <a:avLst/>
          </a:prstGeom>
          <a:noFill/>
        </p:spPr>
        <p:txBody>
          <a:bodyPr wrap="square" rtlCol="0">
            <a:spAutoFit/>
          </a:bodyPr>
          <a:lstStyle/>
          <a:p>
            <a:pPr algn="ctr"/>
            <a:r>
              <a:rPr lang="en-IN" sz="1050" dirty="0"/>
              <a:t>Normal Adversarial Loss</a:t>
            </a:r>
          </a:p>
        </p:txBody>
      </p:sp>
      <p:sp>
        <p:nvSpPr>
          <p:cNvPr id="85" name="TextBox 84">
            <a:extLst>
              <a:ext uri="{FF2B5EF4-FFF2-40B4-BE49-F238E27FC236}">
                <a16:creationId xmlns:a16="http://schemas.microsoft.com/office/drawing/2014/main" id="{F55FBB4E-311F-8E62-0643-FA80B7B4D187}"/>
              </a:ext>
            </a:extLst>
          </p:cNvPr>
          <p:cNvSpPr txBox="1"/>
          <p:nvPr/>
        </p:nvSpPr>
        <p:spPr>
          <a:xfrm>
            <a:off x="12515601" y="7642927"/>
            <a:ext cx="811418" cy="577081"/>
          </a:xfrm>
          <a:prstGeom prst="rect">
            <a:avLst/>
          </a:prstGeom>
          <a:noFill/>
        </p:spPr>
        <p:txBody>
          <a:bodyPr wrap="square" rtlCol="0">
            <a:spAutoFit/>
          </a:bodyPr>
          <a:lstStyle/>
          <a:p>
            <a:pPr algn="ctr"/>
            <a:r>
              <a:rPr lang="en-IN" sz="1050" dirty="0"/>
              <a:t>Anomaly Adversarial Loss</a:t>
            </a:r>
          </a:p>
        </p:txBody>
      </p:sp>
      <p:sp>
        <p:nvSpPr>
          <p:cNvPr id="86" name="TextBox 85">
            <a:extLst>
              <a:ext uri="{FF2B5EF4-FFF2-40B4-BE49-F238E27FC236}">
                <a16:creationId xmlns:a16="http://schemas.microsoft.com/office/drawing/2014/main" id="{27A9367E-19C7-9D0F-11B8-1BCF111A8646}"/>
              </a:ext>
            </a:extLst>
          </p:cNvPr>
          <p:cNvSpPr txBox="1"/>
          <p:nvPr/>
        </p:nvSpPr>
        <p:spPr>
          <a:xfrm>
            <a:off x="13582815" y="4551010"/>
            <a:ext cx="1102466" cy="253916"/>
          </a:xfrm>
          <a:prstGeom prst="rect">
            <a:avLst/>
          </a:prstGeom>
          <a:noFill/>
        </p:spPr>
        <p:txBody>
          <a:bodyPr wrap="square" rtlCol="0">
            <a:spAutoFit/>
          </a:bodyPr>
          <a:lstStyle/>
          <a:p>
            <a:r>
              <a:rPr lang="en-IN" sz="1000" dirty="0"/>
              <a:t>One matrix (real)</a:t>
            </a:r>
          </a:p>
        </p:txBody>
      </p:sp>
      <p:sp>
        <p:nvSpPr>
          <p:cNvPr id="87" name="TextBox 86">
            <a:extLst>
              <a:ext uri="{FF2B5EF4-FFF2-40B4-BE49-F238E27FC236}">
                <a16:creationId xmlns:a16="http://schemas.microsoft.com/office/drawing/2014/main" id="{534ADAB0-D8F8-93FA-0630-C87813E1986F}"/>
              </a:ext>
            </a:extLst>
          </p:cNvPr>
          <p:cNvSpPr txBox="1"/>
          <p:nvPr/>
        </p:nvSpPr>
        <p:spPr>
          <a:xfrm>
            <a:off x="13495885" y="9027468"/>
            <a:ext cx="1102466" cy="246221"/>
          </a:xfrm>
          <a:prstGeom prst="rect">
            <a:avLst/>
          </a:prstGeom>
          <a:noFill/>
        </p:spPr>
        <p:txBody>
          <a:bodyPr wrap="square" rtlCol="0">
            <a:spAutoFit/>
          </a:bodyPr>
          <a:lstStyle/>
          <a:p>
            <a:r>
              <a:rPr lang="en-IN" sz="1000" dirty="0"/>
              <a:t>Zero matrix (fake)</a:t>
            </a:r>
          </a:p>
        </p:txBody>
      </p:sp>
      <p:sp>
        <p:nvSpPr>
          <p:cNvPr id="88" name="TextBox 87">
            <a:extLst>
              <a:ext uri="{FF2B5EF4-FFF2-40B4-BE49-F238E27FC236}">
                <a16:creationId xmlns:a16="http://schemas.microsoft.com/office/drawing/2014/main" id="{2F41F44E-F8DB-2E86-6427-16F3A1DA3B46}"/>
              </a:ext>
            </a:extLst>
          </p:cNvPr>
          <p:cNvSpPr txBox="1"/>
          <p:nvPr/>
        </p:nvSpPr>
        <p:spPr>
          <a:xfrm>
            <a:off x="4854033" y="6809223"/>
            <a:ext cx="1440331" cy="369332"/>
          </a:xfrm>
          <a:prstGeom prst="rect">
            <a:avLst/>
          </a:prstGeom>
          <a:noFill/>
        </p:spPr>
        <p:txBody>
          <a:bodyPr wrap="none" rtlCol="0">
            <a:spAutoFit/>
          </a:bodyPr>
          <a:lstStyle/>
          <a:p>
            <a:r>
              <a:rPr lang="en-IN" dirty="0" err="1"/>
              <a:t>GeneratorViT</a:t>
            </a:r>
            <a:endParaRPr lang="en-IN" dirty="0"/>
          </a:p>
        </p:txBody>
      </p:sp>
      <p:sp>
        <p:nvSpPr>
          <p:cNvPr id="89" name="TextBox 88">
            <a:extLst>
              <a:ext uri="{FF2B5EF4-FFF2-40B4-BE49-F238E27FC236}">
                <a16:creationId xmlns:a16="http://schemas.microsoft.com/office/drawing/2014/main" id="{09290D9A-075E-5FDE-4799-560E67019D39}"/>
              </a:ext>
            </a:extLst>
          </p:cNvPr>
          <p:cNvSpPr txBox="1"/>
          <p:nvPr/>
        </p:nvSpPr>
        <p:spPr>
          <a:xfrm>
            <a:off x="4389601" y="6185739"/>
            <a:ext cx="944810" cy="461665"/>
          </a:xfrm>
          <a:prstGeom prst="rect">
            <a:avLst/>
          </a:prstGeom>
          <a:noFill/>
        </p:spPr>
        <p:txBody>
          <a:bodyPr wrap="none" rtlCol="0">
            <a:spAutoFit/>
          </a:bodyPr>
          <a:lstStyle/>
          <a:p>
            <a:r>
              <a:rPr lang="en-IN" sz="1200" dirty="0"/>
              <a:t>Transformer</a:t>
            </a:r>
          </a:p>
          <a:p>
            <a:r>
              <a:rPr lang="en-IN" sz="1200" dirty="0"/>
              <a:t>Encoder</a:t>
            </a:r>
          </a:p>
        </p:txBody>
      </p:sp>
      <p:sp>
        <p:nvSpPr>
          <p:cNvPr id="90" name="TextBox 89">
            <a:extLst>
              <a:ext uri="{FF2B5EF4-FFF2-40B4-BE49-F238E27FC236}">
                <a16:creationId xmlns:a16="http://schemas.microsoft.com/office/drawing/2014/main" id="{700022E2-1C39-D809-5FAF-AA00CF8D3300}"/>
              </a:ext>
            </a:extLst>
          </p:cNvPr>
          <p:cNvSpPr txBox="1"/>
          <p:nvPr/>
        </p:nvSpPr>
        <p:spPr>
          <a:xfrm>
            <a:off x="8899417" y="5305838"/>
            <a:ext cx="944810" cy="461665"/>
          </a:xfrm>
          <a:prstGeom prst="rect">
            <a:avLst/>
          </a:prstGeom>
          <a:noFill/>
        </p:spPr>
        <p:txBody>
          <a:bodyPr wrap="none" rtlCol="0">
            <a:spAutoFit/>
          </a:bodyPr>
          <a:lstStyle/>
          <a:p>
            <a:r>
              <a:rPr lang="en-IN" sz="1200" dirty="0"/>
              <a:t>Transformer</a:t>
            </a:r>
          </a:p>
          <a:p>
            <a:r>
              <a:rPr lang="en-IN" sz="1200" dirty="0"/>
              <a:t>Encoder</a:t>
            </a:r>
          </a:p>
        </p:txBody>
      </p:sp>
      <p:cxnSp>
        <p:nvCxnSpPr>
          <p:cNvPr id="91" name="Connector: Elbow 90">
            <a:extLst>
              <a:ext uri="{FF2B5EF4-FFF2-40B4-BE49-F238E27FC236}">
                <a16:creationId xmlns:a16="http://schemas.microsoft.com/office/drawing/2014/main" id="{8DD97169-8D41-27D9-EB93-38E00AA99877}"/>
              </a:ext>
            </a:extLst>
          </p:cNvPr>
          <p:cNvCxnSpPr>
            <a:stCxn id="59" idx="3"/>
          </p:cNvCxnSpPr>
          <p:nvPr/>
        </p:nvCxnSpPr>
        <p:spPr>
          <a:xfrm>
            <a:off x="8375395" y="5443440"/>
            <a:ext cx="428887" cy="271314"/>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92" name="Connector: Elbow 91">
            <a:extLst>
              <a:ext uri="{FF2B5EF4-FFF2-40B4-BE49-F238E27FC236}">
                <a16:creationId xmlns:a16="http://schemas.microsoft.com/office/drawing/2014/main" id="{0599411E-2698-DB23-C9B1-454E97A7A87D}"/>
              </a:ext>
            </a:extLst>
          </p:cNvPr>
          <p:cNvCxnSpPr>
            <a:cxnSpLocks/>
            <a:endCxn id="51" idx="1"/>
          </p:cNvCxnSpPr>
          <p:nvPr/>
        </p:nvCxnSpPr>
        <p:spPr>
          <a:xfrm rot="5400000" flipH="1" flipV="1">
            <a:off x="7707233" y="4126662"/>
            <a:ext cx="1282590" cy="751086"/>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95" name="Connector: Elbow 94">
            <a:extLst>
              <a:ext uri="{FF2B5EF4-FFF2-40B4-BE49-F238E27FC236}">
                <a16:creationId xmlns:a16="http://schemas.microsoft.com/office/drawing/2014/main" id="{D1248A13-C1E1-A3F4-3277-C0D5AE594AC9}"/>
              </a:ext>
            </a:extLst>
          </p:cNvPr>
          <p:cNvCxnSpPr>
            <a:cxnSpLocks/>
            <a:stCxn id="60" idx="2"/>
          </p:cNvCxnSpPr>
          <p:nvPr/>
        </p:nvCxnSpPr>
        <p:spPr>
          <a:xfrm rot="16200000" flipH="1">
            <a:off x="7902531" y="7478557"/>
            <a:ext cx="611368" cy="113120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pic>
        <p:nvPicPr>
          <p:cNvPr id="98" name="Picture 97">
            <a:extLst>
              <a:ext uri="{FF2B5EF4-FFF2-40B4-BE49-F238E27FC236}">
                <a16:creationId xmlns:a16="http://schemas.microsoft.com/office/drawing/2014/main" id="{5D44E1FF-CAF1-54EB-2C80-424643609847}"/>
              </a:ext>
            </a:extLst>
          </p:cNvPr>
          <p:cNvPicPr>
            <a:picLocks noChangeAspect="1"/>
          </p:cNvPicPr>
          <p:nvPr/>
        </p:nvPicPr>
        <p:blipFill>
          <a:blip r:embed="rId3"/>
          <a:stretch>
            <a:fillRect/>
          </a:stretch>
        </p:blipFill>
        <p:spPr>
          <a:xfrm>
            <a:off x="418832" y="8800690"/>
            <a:ext cx="3146475" cy="1155034"/>
          </a:xfrm>
          <a:prstGeom prst="rect">
            <a:avLst/>
          </a:prstGeom>
        </p:spPr>
      </p:pic>
      <p:sp>
        <p:nvSpPr>
          <p:cNvPr id="14" name="Rectangle: Rounded Corners 13">
            <a:extLst>
              <a:ext uri="{FF2B5EF4-FFF2-40B4-BE49-F238E27FC236}">
                <a16:creationId xmlns:a16="http://schemas.microsoft.com/office/drawing/2014/main" id="{6BE4EA3D-13BC-F65C-1104-955BD0EE86E0}"/>
              </a:ext>
            </a:extLst>
          </p:cNvPr>
          <p:cNvSpPr/>
          <p:nvPr/>
        </p:nvSpPr>
        <p:spPr>
          <a:xfrm>
            <a:off x="2209800" y="5829300"/>
            <a:ext cx="1747972" cy="1024318"/>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28" name="TextBox 27">
            <a:extLst>
              <a:ext uri="{FF2B5EF4-FFF2-40B4-BE49-F238E27FC236}">
                <a16:creationId xmlns:a16="http://schemas.microsoft.com/office/drawing/2014/main" id="{5C4D94BF-22D4-3E0C-86CF-45E932D37B71}"/>
              </a:ext>
            </a:extLst>
          </p:cNvPr>
          <p:cNvSpPr txBox="1"/>
          <p:nvPr/>
        </p:nvSpPr>
        <p:spPr>
          <a:xfrm>
            <a:off x="2346800" y="5972127"/>
            <a:ext cx="922780"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400" dirty="0"/>
              <a:t>ResNet50</a:t>
            </a:r>
          </a:p>
          <a:p>
            <a:r>
              <a:rPr lang="en-IN" sz="1400" dirty="0"/>
              <a:t>Feature </a:t>
            </a:r>
          </a:p>
          <a:p>
            <a:r>
              <a:rPr lang="en-IN" sz="1400" dirty="0"/>
              <a:t>Extractor</a:t>
            </a:r>
          </a:p>
        </p:txBody>
      </p:sp>
      <p:sp>
        <p:nvSpPr>
          <p:cNvPr id="31" name="TextBox 30">
            <a:extLst>
              <a:ext uri="{FF2B5EF4-FFF2-40B4-BE49-F238E27FC236}">
                <a16:creationId xmlns:a16="http://schemas.microsoft.com/office/drawing/2014/main" id="{378B649D-C60D-B0D8-97C3-0285232EFCEB}"/>
              </a:ext>
            </a:extLst>
          </p:cNvPr>
          <p:cNvSpPr txBox="1"/>
          <p:nvPr/>
        </p:nvSpPr>
        <p:spPr>
          <a:xfrm>
            <a:off x="2427665" y="6794770"/>
            <a:ext cx="1540522" cy="307777"/>
          </a:xfrm>
          <a:prstGeom prst="rect">
            <a:avLst/>
          </a:prstGeom>
          <a:noFill/>
        </p:spPr>
        <p:txBody>
          <a:bodyPr wrap="square" rtlCol="0">
            <a:spAutoFit/>
          </a:bodyPr>
          <a:lstStyle/>
          <a:p>
            <a:r>
              <a:rPr lang="en-IN" sz="1400" dirty="0"/>
              <a:t>Mapping Module</a:t>
            </a:r>
          </a:p>
        </p:txBody>
      </p:sp>
      <p:cxnSp>
        <p:nvCxnSpPr>
          <p:cNvPr id="32" name="Straight Arrow Connector 31">
            <a:extLst>
              <a:ext uri="{FF2B5EF4-FFF2-40B4-BE49-F238E27FC236}">
                <a16:creationId xmlns:a16="http://schemas.microsoft.com/office/drawing/2014/main" id="{13B0200C-E726-E933-A6EA-7044F98F71EE}"/>
              </a:ext>
            </a:extLst>
          </p:cNvPr>
          <p:cNvCxnSpPr>
            <a:cxnSpLocks/>
            <a:endCxn id="49" idx="1"/>
          </p:cNvCxnSpPr>
          <p:nvPr/>
        </p:nvCxnSpPr>
        <p:spPr>
          <a:xfrm>
            <a:off x="3962400" y="6368524"/>
            <a:ext cx="3288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55717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D1743-99FC-7CC3-6B04-A75095584E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88AEF2B-E207-56B1-C1BD-0485ADC74E99}"/>
              </a:ext>
            </a:extLst>
          </p:cNvPr>
          <p:cNvSpPr/>
          <p:nvPr/>
        </p:nvSpPr>
        <p:spPr>
          <a:xfrm rot="1266022">
            <a:off x="9976361" y="-1463830"/>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a:extLst>
              <a:ext uri="{FF2B5EF4-FFF2-40B4-BE49-F238E27FC236}">
                <a16:creationId xmlns:a16="http://schemas.microsoft.com/office/drawing/2014/main" id="{858880E9-1987-81A0-A0AF-D7D09CDF42A5}"/>
              </a:ext>
            </a:extLst>
          </p:cNvPr>
          <p:cNvSpPr txBox="1"/>
          <p:nvPr/>
        </p:nvSpPr>
        <p:spPr>
          <a:xfrm>
            <a:off x="418832" y="833168"/>
            <a:ext cx="9584276" cy="2191882"/>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Proposed System Design</a:t>
            </a:r>
          </a:p>
        </p:txBody>
      </p:sp>
      <p:pic>
        <p:nvPicPr>
          <p:cNvPr id="5" name="Picture 4">
            <a:extLst>
              <a:ext uri="{FF2B5EF4-FFF2-40B4-BE49-F238E27FC236}">
                <a16:creationId xmlns:a16="http://schemas.microsoft.com/office/drawing/2014/main" id="{4A7F94AA-DD59-D75D-BCBF-1DB3C3FCF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811" y="3467100"/>
            <a:ext cx="5334000" cy="62334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7606A863-845F-D8D1-5720-6E22A179C9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0800" y="3368027"/>
            <a:ext cx="5088290" cy="64638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FD902DE7-5062-E60A-94B9-3CD538014E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32819" y="3619500"/>
            <a:ext cx="5681124" cy="55312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81362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10313616" y="-1602802"/>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37466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Modules</a:t>
            </a:r>
          </a:p>
        </p:txBody>
      </p:sp>
      <p:sp>
        <p:nvSpPr>
          <p:cNvPr id="4" name="TextBox 4"/>
          <p:cNvSpPr txBox="1"/>
          <p:nvPr/>
        </p:nvSpPr>
        <p:spPr>
          <a:xfrm>
            <a:off x="1028700" y="981075"/>
            <a:ext cx="2713464" cy="281424"/>
          </a:xfrm>
          <a:prstGeom prst="rect">
            <a:avLst/>
          </a:prstGeom>
        </p:spPr>
        <p:txBody>
          <a:bodyPr lIns="0" tIns="0" rIns="0" bIns="0" rtlCol="0" anchor="t">
            <a:spAutoFit/>
          </a:bodyPr>
          <a:lstStyle/>
          <a:p>
            <a:pPr marL="0" lvl="0" indent="0">
              <a:lnSpc>
                <a:spcPts val="2340"/>
              </a:lnSpc>
              <a:spcBef>
                <a:spcPct val="0"/>
              </a:spcBef>
            </a:pPr>
            <a:r>
              <a:rPr lang="en-US" sz="1800" u="sng" dirty="0">
                <a:solidFill>
                  <a:srgbClr val="FFFFFF"/>
                </a:solidFill>
                <a:latin typeface="Codec Pro Bold"/>
                <a:hlinkClick r:id="rId5" action="ppaction://hlinksldjump"/>
              </a:rPr>
              <a:t>Back to </a:t>
            </a:r>
            <a:r>
              <a:rPr lang="en-US" sz="1800" u="sng" dirty="0" err="1">
                <a:solidFill>
                  <a:srgbClr val="FFFFFF"/>
                </a:solidFill>
                <a:latin typeface="Codec Pro Bold"/>
                <a:hlinkClick r:id="rId5" action="ppaction://hlinksldjump"/>
              </a:rPr>
              <a:t>Aenda</a:t>
            </a:r>
            <a:endParaRPr lang="en-US" sz="1800" u="sng" dirty="0">
              <a:solidFill>
                <a:srgbClr val="FFFFFF"/>
              </a:solidFill>
              <a:latin typeface="Codec Pro Bold"/>
              <a:hlinkClick r:id="rId5" action="ppaction://hlinksldjump"/>
            </a:endParaRPr>
          </a:p>
        </p:txBody>
      </p:sp>
      <p:sp>
        <p:nvSpPr>
          <p:cNvPr id="6" name="TextBox 5">
            <a:extLst>
              <a:ext uri="{FF2B5EF4-FFF2-40B4-BE49-F238E27FC236}">
                <a16:creationId xmlns:a16="http://schemas.microsoft.com/office/drawing/2014/main" id="{A76D21D6-BAEB-7D5A-D702-A9A3B8C61355}"/>
              </a:ext>
            </a:extLst>
          </p:cNvPr>
          <p:cNvSpPr txBox="1"/>
          <p:nvPr/>
        </p:nvSpPr>
        <p:spPr>
          <a:xfrm>
            <a:off x="742950" y="2586656"/>
            <a:ext cx="16802100" cy="7584384"/>
          </a:xfrm>
          <a:prstGeom prst="rect">
            <a:avLst/>
          </a:prstGeom>
          <a:noFill/>
        </p:spPr>
        <p:txBody>
          <a:bodyPr wrap="square">
            <a:spAutoFit/>
          </a:bodyPr>
          <a:lstStyle/>
          <a:p>
            <a:pPr algn="just">
              <a:lnSpc>
                <a:spcPts val="4196"/>
              </a:lnSpc>
            </a:pPr>
            <a:r>
              <a:rPr lang="en-US" sz="2400" b="0" i="0" u="sng" dirty="0">
                <a:solidFill>
                  <a:srgbClr val="030303"/>
                </a:solidFill>
                <a:effectLst/>
                <a:latin typeface="Codec Pro" panose="020B0604020202020204" charset="0"/>
              </a:rPr>
              <a:t>1. Generator Module (</a:t>
            </a:r>
            <a:r>
              <a:rPr lang="en-US" sz="2400" b="0" i="0" u="sng" dirty="0" err="1">
                <a:solidFill>
                  <a:srgbClr val="030303"/>
                </a:solidFill>
                <a:effectLst/>
                <a:latin typeface="Codec Pro" panose="020B0604020202020204" charset="0"/>
              </a:rPr>
              <a:t>GeneratorViT</a:t>
            </a:r>
            <a:r>
              <a:rPr lang="en-US" sz="2400" b="0" i="0" u="sng" dirty="0">
                <a:solidFill>
                  <a:srgbClr val="030303"/>
                </a:solidFill>
                <a:effectLst/>
                <a:latin typeface="Codec Pro" panose="020B0604020202020204" charset="0"/>
              </a:rPr>
              <a:t>):</a:t>
            </a:r>
          </a:p>
          <a:p>
            <a:pPr marL="285750" indent="-285750" algn="just">
              <a:lnSpc>
                <a:spcPct val="150000"/>
              </a:lnSpc>
              <a:buFont typeface="Arial" panose="020B0604020202020204" pitchFamily="34" charset="0"/>
              <a:buChar char="•"/>
            </a:pPr>
            <a:r>
              <a:rPr lang="en-US" sz="2000" b="0" i="0" dirty="0">
                <a:solidFill>
                  <a:srgbClr val="030303"/>
                </a:solidFill>
                <a:effectLst/>
                <a:latin typeface="Codec Pro" panose="020B0604020202020204" charset="0"/>
              </a:rPr>
              <a:t>Responsibility: The Generator Module </a:t>
            </a:r>
            <a:r>
              <a:rPr lang="en-US" sz="2000" dirty="0">
                <a:solidFill>
                  <a:srgbClr val="030303"/>
                </a:solidFill>
                <a:latin typeface="Codec Pro" panose="020B0604020202020204" charset="0"/>
              </a:rPr>
              <a:t>i</a:t>
            </a:r>
            <a:r>
              <a:rPr lang="en-US" sz="2000" b="0" i="0" dirty="0">
                <a:solidFill>
                  <a:srgbClr val="030303"/>
                </a:solidFill>
                <a:effectLst/>
                <a:latin typeface="Codec Pro" panose="020B0604020202020204" charset="0"/>
              </a:rPr>
              <a:t>s responsible for synthesizing or generating synthetic images from random noise or latent vectors. It consists of two main components: a Vision Transformer (</a:t>
            </a:r>
            <a:r>
              <a:rPr lang="en-US" sz="2000" b="0" i="0" dirty="0" err="1">
                <a:solidFill>
                  <a:srgbClr val="030303"/>
                </a:solidFill>
                <a:effectLst/>
                <a:latin typeface="Codec Pro" panose="020B0604020202020204" charset="0"/>
              </a:rPr>
              <a:t>ViT</a:t>
            </a:r>
            <a:r>
              <a:rPr lang="en-US" sz="2000" b="0" i="0" dirty="0">
                <a:solidFill>
                  <a:srgbClr val="030303"/>
                </a:solidFill>
                <a:effectLst/>
                <a:latin typeface="Codec Pro" panose="020B0604020202020204" charset="0"/>
              </a:rPr>
              <a:t>) model and a Sinusoidal Representation Network (SIREN) model.</a:t>
            </a:r>
          </a:p>
          <a:p>
            <a:pPr marL="285750" indent="-285750" algn="just">
              <a:lnSpc>
                <a:spcPct val="150000"/>
              </a:lnSpc>
              <a:buFont typeface="Arial" panose="020B0604020202020204" pitchFamily="34" charset="0"/>
              <a:buChar char="•"/>
            </a:pPr>
            <a:r>
              <a:rPr lang="en-US" sz="2000" b="0" i="0" dirty="0" err="1">
                <a:solidFill>
                  <a:srgbClr val="030303"/>
                </a:solidFill>
                <a:effectLst/>
                <a:latin typeface="Codec Pro" panose="020B0604020202020204" charset="0"/>
              </a:rPr>
              <a:t>ViT</a:t>
            </a:r>
            <a:r>
              <a:rPr lang="en-US" sz="2000" b="0" i="0" dirty="0">
                <a:solidFill>
                  <a:srgbClr val="030303"/>
                </a:solidFill>
                <a:effectLst/>
                <a:latin typeface="Codec Pro" panose="020B0604020202020204" charset="0"/>
              </a:rPr>
              <a:t> Model: The </a:t>
            </a:r>
            <a:r>
              <a:rPr lang="en-US" sz="2000" b="0" i="0" dirty="0" err="1">
                <a:solidFill>
                  <a:srgbClr val="030303"/>
                </a:solidFill>
                <a:effectLst/>
                <a:latin typeface="Codec Pro" panose="020B0604020202020204" charset="0"/>
              </a:rPr>
              <a:t>ViT</a:t>
            </a:r>
            <a:r>
              <a:rPr lang="en-US" sz="2000" b="0" i="0" dirty="0">
                <a:solidFill>
                  <a:srgbClr val="030303"/>
                </a:solidFill>
                <a:effectLst/>
                <a:latin typeface="Codec Pro" panose="020B0604020202020204" charset="0"/>
              </a:rPr>
              <a:t> model is used to encode the input noise or latent vectors into a set of patch embeddings, capturing global image features.</a:t>
            </a:r>
          </a:p>
          <a:p>
            <a:pPr marL="285750" indent="-285750" algn="just">
              <a:lnSpc>
                <a:spcPct val="150000"/>
              </a:lnSpc>
              <a:buFont typeface="Arial" panose="020B0604020202020204" pitchFamily="34" charset="0"/>
              <a:buChar char="•"/>
            </a:pPr>
            <a:r>
              <a:rPr lang="en-US" sz="2000" b="0" i="0" dirty="0">
                <a:solidFill>
                  <a:srgbClr val="030303"/>
                </a:solidFill>
                <a:effectLst/>
                <a:latin typeface="Codec Pro" panose="020B0604020202020204" charset="0"/>
              </a:rPr>
              <a:t>SIREN Model: The SIREN model takes the patch embeddings generated by the </a:t>
            </a:r>
            <a:r>
              <a:rPr lang="en-US" sz="2000" b="0" i="0" dirty="0" err="1">
                <a:solidFill>
                  <a:srgbClr val="030303"/>
                </a:solidFill>
                <a:effectLst/>
                <a:latin typeface="Codec Pro" panose="020B0604020202020204" charset="0"/>
              </a:rPr>
              <a:t>ViT</a:t>
            </a:r>
            <a:r>
              <a:rPr lang="en-US" sz="2000" b="0" i="0" dirty="0">
                <a:solidFill>
                  <a:srgbClr val="030303"/>
                </a:solidFill>
                <a:effectLst/>
                <a:latin typeface="Codec Pro" panose="020B0604020202020204" charset="0"/>
              </a:rPr>
              <a:t> model and further processes them to generate image patches. It incorporates Fourier Position Encoding to add spatial information to the generated patches.</a:t>
            </a:r>
          </a:p>
          <a:p>
            <a:pPr marL="285750" indent="-285750" algn="just">
              <a:buFont typeface="Arial" panose="020B0604020202020204" pitchFamily="34" charset="0"/>
              <a:buChar char="•"/>
            </a:pPr>
            <a:endParaRPr lang="en-US" sz="2000" b="0" i="0" dirty="0">
              <a:solidFill>
                <a:srgbClr val="030303"/>
              </a:solidFill>
              <a:effectLst/>
              <a:latin typeface="Codec Pro" panose="020B0604020202020204" charset="0"/>
            </a:endParaRPr>
          </a:p>
          <a:p>
            <a:pPr algn="just">
              <a:lnSpc>
                <a:spcPts val="4196"/>
              </a:lnSpc>
            </a:pPr>
            <a:r>
              <a:rPr lang="en-US" sz="3200" b="0" i="0" dirty="0">
                <a:solidFill>
                  <a:srgbClr val="030303"/>
                </a:solidFill>
                <a:effectLst/>
                <a:latin typeface="Codec Pro" panose="020B0604020202020204" charset="0"/>
              </a:rPr>
              <a:t>2. </a:t>
            </a:r>
            <a:r>
              <a:rPr lang="en-US" sz="2400" b="0" i="0" u="sng" dirty="0">
                <a:solidFill>
                  <a:srgbClr val="030303"/>
                </a:solidFill>
                <a:effectLst/>
                <a:latin typeface="Codec Pro" panose="020B0604020202020204" charset="0"/>
              </a:rPr>
              <a:t>Discriminator Modules (</a:t>
            </a:r>
            <a:r>
              <a:rPr lang="en-US" sz="2400" b="0" i="0" u="sng" dirty="0" err="1">
                <a:solidFill>
                  <a:srgbClr val="030303"/>
                </a:solidFill>
                <a:effectLst/>
                <a:latin typeface="Codec Pro" panose="020B0604020202020204" charset="0"/>
              </a:rPr>
              <a:t>D_norm</a:t>
            </a:r>
            <a:r>
              <a:rPr lang="en-US" sz="2400" b="0" i="0" u="sng" dirty="0">
                <a:solidFill>
                  <a:srgbClr val="030303"/>
                </a:solidFill>
                <a:effectLst/>
                <a:latin typeface="Codec Pro" panose="020B0604020202020204" charset="0"/>
              </a:rPr>
              <a:t> and </a:t>
            </a:r>
            <a:r>
              <a:rPr lang="en-US" sz="2400" b="0" i="0" u="sng" dirty="0" err="1">
                <a:solidFill>
                  <a:srgbClr val="030303"/>
                </a:solidFill>
                <a:effectLst/>
                <a:latin typeface="Codec Pro" panose="020B0604020202020204" charset="0"/>
              </a:rPr>
              <a:t>D_anom</a:t>
            </a:r>
            <a:r>
              <a:rPr lang="en-US" sz="2400" b="0" i="0" u="sng" dirty="0">
                <a:solidFill>
                  <a:srgbClr val="030303"/>
                </a:solidFill>
                <a:effectLst/>
                <a:latin typeface="Codec Pro" panose="020B0604020202020204" charset="0"/>
              </a:rPr>
              <a:t>):</a:t>
            </a:r>
            <a:endParaRPr lang="en-US" sz="3200" b="0" i="0" dirty="0">
              <a:solidFill>
                <a:srgbClr val="030303"/>
              </a:solidFill>
              <a:effectLst/>
              <a:latin typeface="Codec Pro" panose="020B0604020202020204" charset="0"/>
            </a:endParaRPr>
          </a:p>
          <a:p>
            <a:pPr marL="285750" indent="-285750" algn="just">
              <a:lnSpc>
                <a:spcPct val="150000"/>
              </a:lnSpc>
              <a:buFont typeface="Arial" panose="020B0604020202020204" pitchFamily="34" charset="0"/>
              <a:buChar char="•"/>
            </a:pPr>
            <a:r>
              <a:rPr lang="en-US" sz="2000" b="0" i="0" dirty="0">
                <a:solidFill>
                  <a:srgbClr val="030303"/>
                </a:solidFill>
                <a:effectLst/>
                <a:latin typeface="Codec Pro" panose="020B0604020202020204" charset="0"/>
              </a:rPr>
              <a:t>Responsibility: The Discriminator Modules evaluate the authenticity of both generated (synthetic) and real images for both normal and anomaly cases.</a:t>
            </a:r>
          </a:p>
          <a:p>
            <a:pPr marL="285750" indent="-285750" algn="just">
              <a:lnSpc>
                <a:spcPct val="150000"/>
              </a:lnSpc>
              <a:buFont typeface="Arial" panose="020B0604020202020204" pitchFamily="34" charset="0"/>
              <a:buChar char="•"/>
            </a:pPr>
            <a:r>
              <a:rPr lang="en-US" sz="2000" b="0" i="0" dirty="0" err="1">
                <a:solidFill>
                  <a:srgbClr val="030303"/>
                </a:solidFill>
                <a:effectLst/>
                <a:latin typeface="Codec Pro" panose="020B0604020202020204" charset="0"/>
              </a:rPr>
              <a:t>D_norm</a:t>
            </a:r>
            <a:r>
              <a:rPr lang="en-US" sz="2000" b="0" i="0" dirty="0">
                <a:solidFill>
                  <a:srgbClr val="030303"/>
                </a:solidFill>
                <a:effectLst/>
                <a:latin typeface="Codec Pro" panose="020B0604020202020204" charset="0"/>
              </a:rPr>
              <a:t>: This discriminator module is responsible for evaluating the authenticity of both real and generated images in normal cases. It distinguishes between real images from the dataset and synthetic images generated by the </a:t>
            </a:r>
            <a:r>
              <a:rPr lang="en-US" sz="2000" b="0" i="0" dirty="0" err="1">
                <a:solidFill>
                  <a:srgbClr val="030303"/>
                </a:solidFill>
                <a:effectLst/>
                <a:latin typeface="Codec Pro" panose="020B0604020202020204" charset="0"/>
              </a:rPr>
              <a:t>GeneratorViT</a:t>
            </a:r>
            <a:r>
              <a:rPr lang="en-US" sz="2000" b="0" i="0" dirty="0">
                <a:solidFill>
                  <a:srgbClr val="030303"/>
                </a:solidFill>
                <a:effectLst/>
                <a:latin typeface="Codec Pro" panose="020B0604020202020204" charset="0"/>
              </a:rPr>
              <a:t>.</a:t>
            </a:r>
          </a:p>
          <a:p>
            <a:pPr marL="285750" indent="-285750" algn="just">
              <a:lnSpc>
                <a:spcPct val="150000"/>
              </a:lnSpc>
              <a:buFont typeface="Arial" panose="020B0604020202020204" pitchFamily="34" charset="0"/>
              <a:buChar char="•"/>
            </a:pPr>
            <a:r>
              <a:rPr lang="en-US" sz="2000" b="0" i="0" dirty="0" err="1">
                <a:solidFill>
                  <a:srgbClr val="030303"/>
                </a:solidFill>
                <a:effectLst/>
                <a:latin typeface="Codec Pro" panose="020B0604020202020204" charset="0"/>
              </a:rPr>
              <a:t>D_anom</a:t>
            </a:r>
            <a:r>
              <a:rPr lang="en-US" sz="2000" b="0" i="0" dirty="0">
                <a:solidFill>
                  <a:srgbClr val="030303"/>
                </a:solidFill>
                <a:effectLst/>
                <a:latin typeface="Codec Pro" panose="020B0604020202020204" charset="0"/>
              </a:rPr>
              <a:t>: This discriminator module is responsible for evaluating the authenticity of both real and generated images in anomaly cases. It distinguishes between normal images and anomalous images, providing additional supervision for detecting anomalies in the generated images.</a:t>
            </a:r>
          </a:p>
        </p:txBody>
      </p:sp>
    </p:spTree>
    <p:extLst>
      <p:ext uri="{BB962C8B-B14F-4D97-AF65-F5344CB8AC3E}">
        <p14:creationId xmlns:p14="http://schemas.microsoft.com/office/powerpoint/2010/main" val="1069568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9CC83-35A3-6A39-81E9-8F966FACD5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CDB91E0-E332-134B-FF99-0947CC1F775A}"/>
              </a:ext>
            </a:extLst>
          </p:cNvPr>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a:extLst>
              <a:ext uri="{FF2B5EF4-FFF2-40B4-BE49-F238E27FC236}">
                <a16:creationId xmlns:a16="http://schemas.microsoft.com/office/drawing/2014/main" id="{5E354BAB-AFC9-C615-DBB7-A51DF3496874}"/>
              </a:ext>
            </a:extLst>
          </p:cNvPr>
          <p:cNvSpPr txBox="1"/>
          <p:nvPr/>
        </p:nvSpPr>
        <p:spPr>
          <a:xfrm>
            <a:off x="1028700" y="1409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Modules</a:t>
            </a:r>
          </a:p>
        </p:txBody>
      </p:sp>
      <p:sp>
        <p:nvSpPr>
          <p:cNvPr id="4" name="TextBox 4">
            <a:extLst>
              <a:ext uri="{FF2B5EF4-FFF2-40B4-BE49-F238E27FC236}">
                <a16:creationId xmlns:a16="http://schemas.microsoft.com/office/drawing/2014/main" id="{A5EBE3F1-7F83-1112-9E5A-FF190C321F42}"/>
              </a:ext>
            </a:extLst>
          </p:cNvPr>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5">
            <a:extLst>
              <a:ext uri="{FF2B5EF4-FFF2-40B4-BE49-F238E27FC236}">
                <a16:creationId xmlns:a16="http://schemas.microsoft.com/office/drawing/2014/main" id="{4006934D-31D6-CBC2-800B-5B5D818441FD}"/>
              </a:ext>
            </a:extLst>
          </p:cNvPr>
          <p:cNvSpPr txBox="1"/>
          <p:nvPr/>
        </p:nvSpPr>
        <p:spPr>
          <a:xfrm>
            <a:off x="838200" y="2642050"/>
            <a:ext cx="16569489" cy="7318927"/>
          </a:xfrm>
          <a:prstGeom prst="rect">
            <a:avLst/>
          </a:prstGeom>
          <a:noFill/>
        </p:spPr>
        <p:txBody>
          <a:bodyPr wrap="square">
            <a:spAutoFit/>
          </a:bodyPr>
          <a:lstStyle/>
          <a:p>
            <a:pPr algn="just">
              <a:lnSpc>
                <a:spcPts val="4196"/>
              </a:lnSpc>
            </a:pPr>
            <a:r>
              <a:rPr lang="en-US" sz="2400" b="0" i="0" u="sng" dirty="0">
                <a:solidFill>
                  <a:srgbClr val="030303"/>
                </a:solidFill>
                <a:effectLst/>
                <a:latin typeface="Codec Pro" panose="020B0604020202020204" charset="0"/>
              </a:rPr>
              <a:t>3. Transformer Encoder (</a:t>
            </a:r>
            <a:r>
              <a:rPr lang="en-US" sz="2400" b="0" i="0" u="sng" dirty="0" err="1">
                <a:solidFill>
                  <a:srgbClr val="030303"/>
                </a:solidFill>
                <a:effectLst/>
                <a:latin typeface="Codec Pro" panose="020B0604020202020204" charset="0"/>
              </a:rPr>
              <a:t>transformer_encoder</a:t>
            </a:r>
            <a:r>
              <a:rPr lang="en-US" sz="2400" b="0" i="0" u="sng" dirty="0">
                <a:solidFill>
                  <a:srgbClr val="030303"/>
                </a:solidFill>
                <a:effectLst/>
                <a:latin typeface="Codec Pro" panose="020B0604020202020204" charset="0"/>
              </a:rPr>
              <a:t>):</a:t>
            </a:r>
          </a:p>
          <a:p>
            <a:pPr algn="just">
              <a:lnSpc>
                <a:spcPts val="4196"/>
              </a:lnSpc>
            </a:pPr>
            <a:r>
              <a:rPr lang="en-US" sz="2000" b="0" i="0" dirty="0">
                <a:solidFill>
                  <a:srgbClr val="030303"/>
                </a:solidFill>
                <a:effectLst/>
                <a:latin typeface="Codec Pro" panose="020B0604020202020204" charset="0"/>
              </a:rPr>
              <a:t>The transformer encoder block consists of multiple transformer encoder layers. Each layer performs multi-head self-attention and feedforward operations to capture spatial dependencies and extract features from the input data.</a:t>
            </a:r>
          </a:p>
          <a:p>
            <a:pPr algn="just">
              <a:lnSpc>
                <a:spcPts val="4196"/>
              </a:lnSpc>
            </a:pPr>
            <a:endParaRPr lang="en-US" sz="2400" b="0" i="0" dirty="0">
              <a:solidFill>
                <a:srgbClr val="030303"/>
              </a:solidFill>
              <a:effectLst/>
              <a:latin typeface="Codec Pro" panose="020B0604020202020204" charset="0"/>
            </a:endParaRPr>
          </a:p>
          <a:p>
            <a:pPr algn="just"/>
            <a:r>
              <a:rPr lang="en-US" sz="2400" u="sng" dirty="0">
                <a:solidFill>
                  <a:srgbClr val="030303"/>
                </a:solidFill>
                <a:latin typeface="Codec Pro" panose="020B0604020202020204" charset="0"/>
              </a:rPr>
              <a:t>4</a:t>
            </a:r>
            <a:r>
              <a:rPr lang="en-US" sz="2400" b="0" i="0" u="sng" dirty="0">
                <a:solidFill>
                  <a:srgbClr val="030303"/>
                </a:solidFill>
                <a:effectLst/>
                <a:latin typeface="Codec Pro" panose="020B0604020202020204" charset="0"/>
              </a:rPr>
              <a:t>. Anomaly Detection:</a:t>
            </a:r>
          </a:p>
          <a:p>
            <a:pPr marL="285750" indent="-285750" algn="just">
              <a:lnSpc>
                <a:spcPct val="150000"/>
              </a:lnSpc>
              <a:buFont typeface="Arial" panose="020B0604020202020204" pitchFamily="34" charset="0"/>
              <a:buChar char="•"/>
            </a:pPr>
            <a:r>
              <a:rPr lang="en-US" sz="2000" b="0" i="0" dirty="0">
                <a:solidFill>
                  <a:srgbClr val="030303"/>
                </a:solidFill>
                <a:effectLst/>
                <a:latin typeface="Codec Pro" panose="020B0604020202020204" charset="0"/>
              </a:rPr>
              <a:t>Responsibility: The Training Loop orchestrates the entire training process, optimizing the </a:t>
            </a:r>
            <a:r>
              <a:rPr lang="en-US" sz="2000" b="0" i="0" dirty="0" err="1">
                <a:solidFill>
                  <a:srgbClr val="030303"/>
                </a:solidFill>
                <a:effectLst/>
                <a:latin typeface="Codec Pro" panose="020B0604020202020204" charset="0"/>
              </a:rPr>
              <a:t>GeneratorViT</a:t>
            </a:r>
            <a:r>
              <a:rPr lang="en-US" sz="2000" b="0" i="0" dirty="0">
                <a:solidFill>
                  <a:srgbClr val="030303"/>
                </a:solidFill>
                <a:effectLst/>
                <a:latin typeface="Codec Pro" panose="020B0604020202020204" charset="0"/>
              </a:rPr>
              <a:t> and Discriminator Modules to improve the quality of the generated images and the discriminative capability of the discriminator modules.</a:t>
            </a:r>
          </a:p>
          <a:p>
            <a:pPr marL="285750" indent="-285750" algn="just">
              <a:lnSpc>
                <a:spcPct val="150000"/>
              </a:lnSpc>
              <a:buFont typeface="Arial" panose="020B0604020202020204" pitchFamily="34" charset="0"/>
              <a:buChar char="•"/>
            </a:pPr>
            <a:r>
              <a:rPr lang="en-US" sz="2000" b="0" i="0" dirty="0">
                <a:solidFill>
                  <a:srgbClr val="030303"/>
                </a:solidFill>
                <a:effectLst/>
                <a:latin typeface="Codec Pro" panose="020B0604020202020204" charset="0"/>
              </a:rPr>
              <a:t>Optimization: The Training Loop uses adversarial training techniques to optimize the </a:t>
            </a:r>
            <a:r>
              <a:rPr lang="en-US" sz="2000" b="0" i="0" dirty="0" err="1">
                <a:solidFill>
                  <a:srgbClr val="030303"/>
                </a:solidFill>
                <a:effectLst/>
                <a:latin typeface="Codec Pro" panose="020B0604020202020204" charset="0"/>
              </a:rPr>
              <a:t>GeneratorViT</a:t>
            </a:r>
            <a:r>
              <a:rPr lang="en-US" sz="2000" b="0" i="0" dirty="0">
                <a:solidFill>
                  <a:srgbClr val="030303"/>
                </a:solidFill>
                <a:effectLst/>
                <a:latin typeface="Codec Pro" panose="020B0604020202020204" charset="0"/>
              </a:rPr>
              <a:t> and Discriminator Modules simultaneously. This involves iteratively updating the parameters of the generator and discriminator modules to minimize specific loss functions, such as adversarial losses, reconstruction losses, and additional supervised losses for anomaly detection.</a:t>
            </a:r>
          </a:p>
          <a:p>
            <a:pPr marL="285750" indent="-285750" algn="just">
              <a:lnSpc>
                <a:spcPct val="150000"/>
              </a:lnSpc>
              <a:buFont typeface="Arial" panose="020B0604020202020204" pitchFamily="34" charset="0"/>
              <a:buChar char="•"/>
            </a:pPr>
            <a:r>
              <a:rPr lang="en-US" sz="2000" b="0" i="0" dirty="0">
                <a:solidFill>
                  <a:srgbClr val="030303"/>
                </a:solidFill>
                <a:effectLst/>
                <a:latin typeface="Codec Pro" panose="020B0604020202020204" charset="0"/>
              </a:rPr>
              <a:t>Loss Functions: Various loss functions are utilized during training, including adversarial losses (for both generator and discriminator), reconstruction losses (e.g., L1 loss), and possibly additional supervised losses (e.g., anomaly adversarial loss, normal adversarial loss) to guide the training process towards generating realistic images while effectively detecting anomalies.</a:t>
            </a:r>
          </a:p>
          <a:p>
            <a:pPr algn="just">
              <a:lnSpc>
                <a:spcPts val="4196"/>
              </a:lnSpc>
            </a:pPr>
            <a:r>
              <a:rPr lang="en-US" sz="2000" b="0" i="0" dirty="0">
                <a:solidFill>
                  <a:srgbClr val="030303"/>
                </a:solidFill>
                <a:effectLst/>
                <a:latin typeface="Codec Pro" panose="020B0604020202020204" charset="0"/>
              </a:rPr>
              <a:t>Overall, the Generator Module, Discriminator Modules, and Training Loop work together to train the </a:t>
            </a:r>
            <a:r>
              <a:rPr lang="en-US" sz="2000" b="0" i="0" dirty="0" err="1">
                <a:solidFill>
                  <a:srgbClr val="030303"/>
                </a:solidFill>
                <a:effectLst/>
                <a:latin typeface="Codec Pro" panose="020B0604020202020204" charset="0"/>
              </a:rPr>
              <a:t>ViTGAN</a:t>
            </a:r>
            <a:r>
              <a:rPr lang="en-US" sz="2000" b="0" i="0" dirty="0">
                <a:solidFill>
                  <a:srgbClr val="030303"/>
                </a:solidFill>
                <a:effectLst/>
                <a:latin typeface="Codec Pro" panose="020B0604020202020204" charset="0"/>
              </a:rPr>
              <a:t> model to generate high-quality images while effectively detecting anomalies in the generated image space.</a:t>
            </a:r>
            <a:endParaRPr lang="en-US" sz="3200" b="0" i="0" dirty="0">
              <a:solidFill>
                <a:srgbClr val="030303"/>
              </a:solidFill>
              <a:effectLst/>
              <a:latin typeface="Codec Pro" panose="020B0604020202020204" charset="0"/>
            </a:endParaRPr>
          </a:p>
        </p:txBody>
      </p:sp>
    </p:spTree>
    <p:extLst>
      <p:ext uri="{BB962C8B-B14F-4D97-AF65-F5344CB8AC3E}">
        <p14:creationId xmlns:p14="http://schemas.microsoft.com/office/powerpoint/2010/main" val="3992947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3449300" cy="1101840"/>
          </a:xfrm>
          <a:prstGeom prst="rect">
            <a:avLst/>
          </a:prstGeom>
        </p:spPr>
        <p:txBody>
          <a:bodyPr wrap="square" lIns="0" tIns="0" rIns="0" bIns="0" rtlCol="0" anchor="t">
            <a:spAutoFit/>
          </a:bodyPr>
          <a:lstStyle/>
          <a:p>
            <a:pPr>
              <a:lnSpc>
                <a:spcPts val="8499"/>
              </a:lnSpc>
            </a:pPr>
            <a:r>
              <a:rPr lang="en-US" sz="8499" dirty="0" err="1">
                <a:solidFill>
                  <a:srgbClr val="1B131B"/>
                </a:solidFill>
                <a:latin typeface="Codec Pro Bold"/>
              </a:rPr>
              <a:t>ViT</a:t>
            </a:r>
            <a:r>
              <a:rPr lang="en-US" sz="8499" dirty="0">
                <a:solidFill>
                  <a:srgbClr val="1B131B"/>
                </a:solidFill>
                <a:latin typeface="Codec Pro Bold"/>
              </a:rPr>
              <a:t> Generator</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5">
            <a:extLst>
              <a:ext uri="{FF2B5EF4-FFF2-40B4-BE49-F238E27FC236}">
                <a16:creationId xmlns:a16="http://schemas.microsoft.com/office/drawing/2014/main" id="{A76D21D6-BAEB-7D5A-D702-A9A3B8C61355}"/>
              </a:ext>
            </a:extLst>
          </p:cNvPr>
          <p:cNvSpPr txBox="1"/>
          <p:nvPr/>
        </p:nvSpPr>
        <p:spPr>
          <a:xfrm>
            <a:off x="762000" y="3465844"/>
            <a:ext cx="16569489" cy="5487656"/>
          </a:xfrm>
          <a:prstGeom prst="rect">
            <a:avLst/>
          </a:prstGeom>
          <a:noFill/>
        </p:spPr>
        <p:txBody>
          <a:bodyPr wrap="square">
            <a:spAutoFit/>
          </a:bodyPr>
          <a:lstStyle/>
          <a:p>
            <a:pPr algn="just">
              <a:lnSpc>
                <a:spcPts val="4196"/>
              </a:lnSpc>
            </a:pPr>
            <a:r>
              <a:rPr lang="en-US" sz="2000" dirty="0">
                <a:solidFill>
                  <a:srgbClr val="000000"/>
                </a:solidFill>
                <a:latin typeface="Codec Pro" panose="020B0604020202020204" charset="0"/>
              </a:rPr>
              <a:t>The </a:t>
            </a:r>
            <a:r>
              <a:rPr lang="en-US" sz="2000" dirty="0" err="1">
                <a:solidFill>
                  <a:srgbClr val="000000"/>
                </a:solidFill>
                <a:latin typeface="Codec Pro" panose="020B0604020202020204" charset="0"/>
              </a:rPr>
              <a:t>GeneratorViT</a:t>
            </a:r>
            <a:r>
              <a:rPr lang="en-US" sz="2000" dirty="0">
                <a:solidFill>
                  <a:srgbClr val="000000"/>
                </a:solidFill>
                <a:latin typeface="Codec Pro" panose="020B0604020202020204" charset="0"/>
              </a:rPr>
              <a:t> utilizes </a:t>
            </a:r>
            <a:r>
              <a:rPr lang="en-US" sz="2000" dirty="0" err="1">
                <a:solidFill>
                  <a:srgbClr val="000000"/>
                </a:solidFill>
                <a:latin typeface="Codec Pro" panose="020B0604020202020204" charset="0"/>
              </a:rPr>
              <a:t>TransformerEncoder</a:t>
            </a:r>
            <a:r>
              <a:rPr lang="en-US" sz="2000" dirty="0">
                <a:solidFill>
                  <a:srgbClr val="000000"/>
                </a:solidFill>
                <a:latin typeface="Codec Pro" panose="020B0604020202020204" charset="0"/>
              </a:rPr>
              <a:t> blocks to capture spatial dependencies and intricate patterns within the input data. A </a:t>
            </a:r>
            <a:r>
              <a:rPr lang="en-US" sz="2000" dirty="0" err="1">
                <a:solidFill>
                  <a:srgbClr val="000000"/>
                </a:solidFill>
                <a:latin typeface="Codec Pro" panose="020B0604020202020204" charset="0"/>
              </a:rPr>
              <a:t>TransformerEncoder</a:t>
            </a:r>
            <a:r>
              <a:rPr lang="en-US" sz="2000" dirty="0">
                <a:solidFill>
                  <a:srgbClr val="000000"/>
                </a:solidFill>
                <a:latin typeface="Codec Pro" panose="020B0604020202020204" charset="0"/>
              </a:rPr>
              <a:t> block consists of self-attention and feedforward layers. </a:t>
            </a:r>
          </a:p>
          <a:p>
            <a:pPr marL="457200" indent="-457200" algn="just">
              <a:lnSpc>
                <a:spcPts val="4196"/>
              </a:lnSpc>
              <a:buAutoNum type="arabicPeriod"/>
            </a:pPr>
            <a:r>
              <a:rPr lang="en-US" sz="2000" dirty="0">
                <a:solidFill>
                  <a:srgbClr val="000000"/>
                </a:solidFill>
                <a:latin typeface="Codec Pro" panose="020B0604020202020204" charset="0"/>
              </a:rPr>
              <a:t>Self-Attention Mechanism: Self-attention allows the model to weigh the importance of different parts of the input sequence concerning each other. This mechanism enables the model to capture long-range dependencies in the data, crucial for understanding spatial relationships in medical images.</a:t>
            </a:r>
          </a:p>
          <a:p>
            <a:pPr marL="457200" indent="-457200" algn="just">
              <a:buAutoNum type="arabicPeriod"/>
            </a:pPr>
            <a:endParaRPr lang="en-US" sz="2000" dirty="0">
              <a:solidFill>
                <a:srgbClr val="000000"/>
              </a:solidFill>
              <a:latin typeface="Codec Pro" panose="020B0604020202020204" charset="0"/>
            </a:endParaRPr>
          </a:p>
          <a:p>
            <a:pPr marL="457200" indent="-457200" algn="just">
              <a:lnSpc>
                <a:spcPts val="4196"/>
              </a:lnSpc>
              <a:buAutoNum type="arabicPeriod"/>
            </a:pPr>
            <a:r>
              <a:rPr lang="en-US" sz="2000" dirty="0">
                <a:solidFill>
                  <a:srgbClr val="000000"/>
                </a:solidFill>
                <a:latin typeface="Codec Pro" panose="020B0604020202020204" charset="0"/>
              </a:rPr>
              <a:t>Feedforward Layer: The feedforward layer processes the output from the attention mechanism. It introduces non-linearity and allows the model to learn complex representations from the attention-weighted features.</a:t>
            </a:r>
          </a:p>
          <a:p>
            <a:pPr marL="457200" indent="-457200" algn="just">
              <a:buAutoNum type="arabicPeriod"/>
            </a:pPr>
            <a:endParaRPr lang="en-US" sz="2000" dirty="0">
              <a:solidFill>
                <a:srgbClr val="000000"/>
              </a:solidFill>
              <a:latin typeface="Codec Pro" panose="020B0604020202020204" charset="0"/>
            </a:endParaRPr>
          </a:p>
          <a:p>
            <a:pPr marL="457200" indent="-457200" algn="just">
              <a:lnSpc>
                <a:spcPts val="4196"/>
              </a:lnSpc>
              <a:buAutoNum type="arabicPeriod"/>
            </a:pPr>
            <a:r>
              <a:rPr lang="en-US" sz="2000" dirty="0">
                <a:solidFill>
                  <a:srgbClr val="000000"/>
                </a:solidFill>
                <a:latin typeface="Codec Pro" panose="020B0604020202020204" charset="0"/>
              </a:rPr>
              <a:t>Layer Normalization and Residual Connections: Layer normalization and residual connections are applied after each sub-layer. These components contribute to stable training and help in overcoming issues like vanishing or exploding gradients.</a:t>
            </a:r>
          </a:p>
        </p:txBody>
      </p:sp>
    </p:spTree>
    <p:extLst>
      <p:ext uri="{BB962C8B-B14F-4D97-AF65-F5344CB8AC3E}">
        <p14:creationId xmlns:p14="http://schemas.microsoft.com/office/powerpoint/2010/main" val="11684267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F806F-0D0F-B9AF-18B0-55650EF376D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68AA440-9008-3831-E5CD-D25898BA014E}"/>
              </a:ext>
            </a:extLst>
          </p:cNvPr>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a:extLst>
              <a:ext uri="{FF2B5EF4-FFF2-40B4-BE49-F238E27FC236}">
                <a16:creationId xmlns:a16="http://schemas.microsoft.com/office/drawing/2014/main" id="{7A886115-7C93-8092-405F-900E3E70D945}"/>
              </a:ext>
            </a:extLst>
          </p:cNvPr>
          <p:cNvSpPr txBox="1"/>
          <p:nvPr/>
        </p:nvSpPr>
        <p:spPr>
          <a:xfrm>
            <a:off x="1028700" y="1790700"/>
            <a:ext cx="13449300" cy="1101840"/>
          </a:xfrm>
          <a:prstGeom prst="rect">
            <a:avLst/>
          </a:prstGeom>
        </p:spPr>
        <p:txBody>
          <a:bodyPr wrap="square" lIns="0" tIns="0" rIns="0" bIns="0" rtlCol="0" anchor="t">
            <a:spAutoFit/>
          </a:bodyPr>
          <a:lstStyle/>
          <a:p>
            <a:pPr>
              <a:lnSpc>
                <a:spcPts val="8499"/>
              </a:lnSpc>
            </a:pPr>
            <a:r>
              <a:rPr lang="en-US" sz="8499" dirty="0" err="1">
                <a:solidFill>
                  <a:srgbClr val="1B131B"/>
                </a:solidFill>
                <a:latin typeface="Codec Pro Bold"/>
              </a:rPr>
              <a:t>ViT</a:t>
            </a:r>
            <a:r>
              <a:rPr lang="en-US" sz="8499" dirty="0">
                <a:solidFill>
                  <a:srgbClr val="1B131B"/>
                </a:solidFill>
                <a:latin typeface="Codec Pro Bold"/>
              </a:rPr>
              <a:t> Generator</a:t>
            </a:r>
          </a:p>
        </p:txBody>
      </p:sp>
      <p:sp>
        <p:nvSpPr>
          <p:cNvPr id="4" name="TextBox 4">
            <a:extLst>
              <a:ext uri="{FF2B5EF4-FFF2-40B4-BE49-F238E27FC236}">
                <a16:creationId xmlns:a16="http://schemas.microsoft.com/office/drawing/2014/main" id="{FBA655B4-8063-0371-3F54-603888BD4558}"/>
              </a:ext>
            </a:extLst>
          </p:cNvPr>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5">
            <a:extLst>
              <a:ext uri="{FF2B5EF4-FFF2-40B4-BE49-F238E27FC236}">
                <a16:creationId xmlns:a16="http://schemas.microsoft.com/office/drawing/2014/main" id="{614D0A90-CFEF-07FC-68B4-6B1E738DCA51}"/>
              </a:ext>
            </a:extLst>
          </p:cNvPr>
          <p:cNvSpPr txBox="1"/>
          <p:nvPr/>
        </p:nvSpPr>
        <p:spPr>
          <a:xfrm>
            <a:off x="859255" y="3148393"/>
            <a:ext cx="16569489" cy="6795707"/>
          </a:xfrm>
          <a:prstGeom prst="rect">
            <a:avLst/>
          </a:prstGeom>
          <a:noFill/>
        </p:spPr>
        <p:txBody>
          <a:bodyPr wrap="square">
            <a:spAutoFit/>
          </a:bodyPr>
          <a:lstStyle/>
          <a:p>
            <a:pPr algn="just">
              <a:lnSpc>
                <a:spcPts val="4196"/>
              </a:lnSpc>
            </a:pPr>
            <a:r>
              <a:rPr lang="en-US" sz="2000" dirty="0">
                <a:solidFill>
                  <a:srgbClr val="000000"/>
                </a:solidFill>
                <a:latin typeface="Codec Pro" panose="020B0604020202020204" charset="0"/>
              </a:rPr>
              <a:t>4. SIREN: The Siren module is a key component of the generator that utilizes sinusoidal activation functions within a feedforward neural network layer. It takes as input the combined hidden states and positional embeddings and is responsible for generating the final output of the generator, which represents the synthesized image. By applying linear transformations to the input data followed by sinusoidal activation functions, Siren effectively transforms the input data into a high-dimensional representation that encapsulates the desired image features, contributing significantly to the image generation process.</a:t>
            </a:r>
          </a:p>
          <a:p>
            <a:pPr algn="just"/>
            <a:endParaRPr lang="en-US" sz="2000" dirty="0">
              <a:solidFill>
                <a:srgbClr val="000000"/>
              </a:solidFill>
              <a:latin typeface="Codec Pro" panose="020B0604020202020204" charset="0"/>
            </a:endParaRPr>
          </a:p>
          <a:p>
            <a:pPr algn="just">
              <a:lnSpc>
                <a:spcPts val="4196"/>
              </a:lnSpc>
            </a:pPr>
            <a:r>
              <a:rPr lang="en-US" sz="2000" dirty="0">
                <a:solidFill>
                  <a:srgbClr val="000000"/>
                </a:solidFill>
                <a:latin typeface="Codec Pro" panose="020B0604020202020204" charset="0"/>
              </a:rPr>
              <a:t>5. SLN : Scaled Layer Normalization (SLN) applies layer normalization to the hidden states produced by the transformer encoder. It conditions the normalization process on the intermediate latent vectors (w), allowing for adaptive normalization based on the input data.</a:t>
            </a:r>
          </a:p>
          <a:p>
            <a:pPr algn="just"/>
            <a:endParaRPr lang="en-US" sz="2000" dirty="0">
              <a:solidFill>
                <a:srgbClr val="000000"/>
              </a:solidFill>
              <a:latin typeface="Codec Pro" panose="020B0604020202020204" charset="0"/>
            </a:endParaRPr>
          </a:p>
          <a:p>
            <a:pPr algn="just">
              <a:lnSpc>
                <a:spcPts val="4196"/>
              </a:lnSpc>
            </a:pPr>
            <a:r>
              <a:rPr lang="en-US" sz="2000" dirty="0">
                <a:solidFill>
                  <a:srgbClr val="000000"/>
                </a:solidFill>
                <a:latin typeface="Codec Pro" panose="020B0604020202020204" charset="0"/>
              </a:rPr>
              <a:t>6. Positional Encoding: Since transformers do not inherently capture sequential information, positional encoding is added to provide information about the order of tokens in the sequence. Crucial for ensuring the model understands the spatial arrangement of pixels in an image.</a:t>
            </a:r>
          </a:p>
        </p:txBody>
      </p:sp>
    </p:spTree>
    <p:extLst>
      <p:ext uri="{BB962C8B-B14F-4D97-AF65-F5344CB8AC3E}">
        <p14:creationId xmlns:p14="http://schemas.microsoft.com/office/powerpoint/2010/main" val="2604740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3449300" cy="1101840"/>
          </a:xfrm>
          <a:prstGeom prst="rect">
            <a:avLst/>
          </a:prstGeom>
        </p:spPr>
        <p:txBody>
          <a:bodyPr wrap="square" lIns="0" tIns="0" rIns="0" bIns="0" rtlCol="0" anchor="t">
            <a:spAutoFit/>
          </a:bodyPr>
          <a:lstStyle/>
          <a:p>
            <a:pPr>
              <a:lnSpc>
                <a:spcPts val="8499"/>
              </a:lnSpc>
            </a:pPr>
            <a:r>
              <a:rPr lang="en-US" sz="8499" dirty="0" err="1">
                <a:solidFill>
                  <a:srgbClr val="1B131B"/>
                </a:solidFill>
                <a:latin typeface="Codec Pro Bold"/>
              </a:rPr>
              <a:t>Discrimator</a:t>
            </a:r>
            <a:endParaRPr lang="en-US" sz="8499" dirty="0">
              <a:solidFill>
                <a:srgbClr val="1B131B"/>
              </a:solidFill>
              <a:latin typeface="Codec Pro Bold"/>
            </a:endParaRP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5">
            <a:extLst>
              <a:ext uri="{FF2B5EF4-FFF2-40B4-BE49-F238E27FC236}">
                <a16:creationId xmlns:a16="http://schemas.microsoft.com/office/drawing/2014/main" id="{A76D21D6-BAEB-7D5A-D702-A9A3B8C61355}"/>
              </a:ext>
            </a:extLst>
          </p:cNvPr>
          <p:cNvSpPr txBox="1"/>
          <p:nvPr/>
        </p:nvSpPr>
        <p:spPr>
          <a:xfrm>
            <a:off x="727911" y="3695188"/>
            <a:ext cx="16569489" cy="5410712"/>
          </a:xfrm>
          <a:prstGeom prst="rect">
            <a:avLst/>
          </a:prstGeom>
          <a:noFill/>
        </p:spPr>
        <p:txBody>
          <a:bodyPr wrap="square">
            <a:spAutoFit/>
          </a:bodyPr>
          <a:lstStyle/>
          <a:p>
            <a:pPr algn="just">
              <a:lnSpc>
                <a:spcPts val="4196"/>
              </a:lnSpc>
            </a:pPr>
            <a:r>
              <a:rPr lang="en-US" sz="2000" b="0" i="0" dirty="0">
                <a:solidFill>
                  <a:srgbClr val="030303"/>
                </a:solidFill>
                <a:effectLst/>
                <a:latin typeface="Codec Pro" panose="020B0604020202020204" charset="0"/>
              </a:rPr>
              <a:t>The use of two discriminators, namely </a:t>
            </a:r>
            <a:r>
              <a:rPr lang="en-US" sz="2000" b="0" i="0" dirty="0" err="1">
                <a:solidFill>
                  <a:srgbClr val="030303"/>
                </a:solidFill>
                <a:effectLst/>
                <a:latin typeface="Codec Pro" panose="020B0604020202020204" charset="0"/>
              </a:rPr>
              <a:t>D_norm</a:t>
            </a:r>
            <a:r>
              <a:rPr lang="en-US" sz="2000" b="0" i="0" dirty="0">
                <a:solidFill>
                  <a:srgbClr val="030303"/>
                </a:solidFill>
                <a:effectLst/>
                <a:latin typeface="Codec Pro" panose="020B0604020202020204" charset="0"/>
              </a:rPr>
              <a:t> and </a:t>
            </a:r>
            <a:r>
              <a:rPr lang="en-US" sz="2000" b="0" i="0" dirty="0" err="1">
                <a:solidFill>
                  <a:srgbClr val="030303"/>
                </a:solidFill>
                <a:effectLst/>
                <a:latin typeface="Codec Pro" panose="020B0604020202020204" charset="0"/>
              </a:rPr>
              <a:t>D_anom</a:t>
            </a:r>
            <a:r>
              <a:rPr lang="en-US" sz="2000" b="0" i="0" dirty="0">
                <a:solidFill>
                  <a:srgbClr val="030303"/>
                </a:solidFill>
                <a:effectLst/>
                <a:latin typeface="Codec Pro" panose="020B0604020202020204" charset="0"/>
              </a:rPr>
              <a:t>, serves a specific purpose in addressing distributional bias during training.</a:t>
            </a:r>
          </a:p>
          <a:p>
            <a:pPr marL="514350" indent="-514350" algn="just">
              <a:lnSpc>
                <a:spcPts val="4196"/>
              </a:lnSpc>
              <a:buAutoNum type="arabicPeriod"/>
            </a:pPr>
            <a:r>
              <a:rPr lang="en-US" sz="2000" b="0" i="0" dirty="0">
                <a:solidFill>
                  <a:srgbClr val="030303"/>
                </a:solidFill>
                <a:effectLst/>
                <a:latin typeface="Codec Pro" panose="020B0604020202020204" charset="0"/>
              </a:rPr>
              <a:t>Discriminator </a:t>
            </a:r>
            <a:r>
              <a:rPr lang="en-US" sz="2000" b="0" i="0" dirty="0" err="1">
                <a:solidFill>
                  <a:srgbClr val="030303"/>
                </a:solidFill>
                <a:effectLst/>
                <a:latin typeface="Codec Pro" panose="020B0604020202020204" charset="0"/>
              </a:rPr>
              <a:t>D_norm</a:t>
            </a:r>
            <a:r>
              <a:rPr lang="en-US" sz="2000" b="0" i="0" dirty="0">
                <a:solidFill>
                  <a:srgbClr val="030303"/>
                </a:solidFill>
                <a:effectLst/>
                <a:latin typeface="Codec Pro" panose="020B0604020202020204" charset="0"/>
              </a:rPr>
              <a:t>: Specialized in evaluating images for normal cases. Focusing on normal cases allows the model to differentiate between genuine normal images and anomalies, preventing overfitting to specific types of anomalies.</a:t>
            </a:r>
          </a:p>
          <a:p>
            <a:pPr marL="514350" indent="-514350" algn="just">
              <a:lnSpc>
                <a:spcPts val="4196"/>
              </a:lnSpc>
              <a:buAutoNum type="arabicPeriod"/>
            </a:pPr>
            <a:r>
              <a:rPr lang="en-US" sz="2000" b="0" i="0" dirty="0">
                <a:solidFill>
                  <a:srgbClr val="030303"/>
                </a:solidFill>
                <a:effectLst/>
                <a:latin typeface="Codec Pro" panose="020B0604020202020204" charset="0"/>
              </a:rPr>
              <a:t>Discriminator </a:t>
            </a:r>
            <a:r>
              <a:rPr lang="en-US" sz="2000" b="0" i="0" dirty="0" err="1">
                <a:solidFill>
                  <a:srgbClr val="030303"/>
                </a:solidFill>
                <a:effectLst/>
                <a:latin typeface="Codec Pro" panose="020B0604020202020204" charset="0"/>
              </a:rPr>
              <a:t>D_anom</a:t>
            </a:r>
            <a:r>
              <a:rPr lang="en-US" sz="2000" b="0" i="0" dirty="0">
                <a:solidFill>
                  <a:srgbClr val="030303"/>
                </a:solidFill>
                <a:effectLst/>
                <a:latin typeface="Codec Pro" panose="020B0604020202020204" charset="0"/>
              </a:rPr>
              <a:t>: Specialized in evaluating images for anomaly cases. Concentrating on anomaly cases ensures that the model can effectively detect deviations from normal patterns.</a:t>
            </a:r>
          </a:p>
          <a:p>
            <a:pPr algn="just">
              <a:lnSpc>
                <a:spcPts val="4196"/>
              </a:lnSpc>
            </a:pPr>
            <a:endParaRPr lang="en-US" sz="2000" b="0" i="0" dirty="0">
              <a:solidFill>
                <a:srgbClr val="030303"/>
              </a:solidFill>
              <a:effectLst/>
              <a:latin typeface="Codec Pro" panose="020B0604020202020204" charset="0"/>
            </a:endParaRPr>
          </a:p>
          <a:p>
            <a:pPr algn="just">
              <a:lnSpc>
                <a:spcPts val="4196"/>
              </a:lnSpc>
            </a:pPr>
            <a:r>
              <a:rPr lang="en-US" sz="2000" b="0" i="0" dirty="0">
                <a:solidFill>
                  <a:srgbClr val="030303"/>
                </a:solidFill>
                <a:effectLst/>
                <a:latin typeface="Codec Pro" panose="020B0604020202020204" charset="0"/>
              </a:rPr>
              <a:t>Rationale for Using Two Discriminators:</a:t>
            </a:r>
          </a:p>
          <a:p>
            <a:pPr algn="just">
              <a:lnSpc>
                <a:spcPts val="4196"/>
              </a:lnSpc>
            </a:pPr>
            <a:r>
              <a:rPr lang="en-US" sz="2000" b="0" i="0" dirty="0">
                <a:solidFill>
                  <a:srgbClr val="030303"/>
                </a:solidFill>
                <a:effectLst/>
                <a:latin typeface="Codec Pro" panose="020B0604020202020204" charset="0"/>
              </a:rPr>
              <a:t>Distributional Bias Mitigation: Training a single discriminator might lead to a bias towards classifying images as normal due to the prevalence of normal cases in the dataset.</a:t>
            </a:r>
            <a:r>
              <a:rPr lang="en-US" sz="2000" dirty="0">
                <a:solidFill>
                  <a:srgbClr val="030303"/>
                </a:solidFill>
                <a:latin typeface="Codec Pro" panose="020B0604020202020204" charset="0"/>
              </a:rPr>
              <a:t> </a:t>
            </a:r>
            <a:r>
              <a:rPr lang="en-US" sz="2000" b="0" i="0" dirty="0">
                <a:solidFill>
                  <a:srgbClr val="030303"/>
                </a:solidFill>
                <a:effectLst/>
                <a:latin typeface="Codec Pro" panose="020B0604020202020204" charset="0"/>
              </a:rPr>
              <a:t>By using two discriminators, each focused on one class, the model is trained to discriminate effectively for both normal and anomaly cases, reducing distributional bias.</a:t>
            </a:r>
          </a:p>
        </p:txBody>
      </p:sp>
    </p:spTree>
    <p:extLst>
      <p:ext uri="{BB962C8B-B14F-4D97-AF65-F5344CB8AC3E}">
        <p14:creationId xmlns:p14="http://schemas.microsoft.com/office/powerpoint/2010/main" val="1983461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34493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Anomaly Detection</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5">
            <a:extLst>
              <a:ext uri="{FF2B5EF4-FFF2-40B4-BE49-F238E27FC236}">
                <a16:creationId xmlns:a16="http://schemas.microsoft.com/office/drawing/2014/main" id="{A76D21D6-BAEB-7D5A-D702-A9A3B8C61355}"/>
              </a:ext>
            </a:extLst>
          </p:cNvPr>
          <p:cNvSpPr txBox="1"/>
          <p:nvPr/>
        </p:nvSpPr>
        <p:spPr>
          <a:xfrm>
            <a:off x="762000" y="3467100"/>
            <a:ext cx="16569489" cy="5976060"/>
          </a:xfrm>
          <a:prstGeom prst="rect">
            <a:avLst/>
          </a:prstGeom>
          <a:noFill/>
        </p:spPr>
        <p:txBody>
          <a:bodyPr wrap="square">
            <a:spAutoFit/>
          </a:bodyPr>
          <a:lstStyle/>
          <a:p>
            <a:pPr algn="just">
              <a:lnSpc>
                <a:spcPts val="4196"/>
              </a:lnSpc>
            </a:pPr>
            <a:r>
              <a:rPr lang="en-US" sz="2800" dirty="0">
                <a:solidFill>
                  <a:srgbClr val="000000"/>
                </a:solidFill>
                <a:latin typeface="Codec Pro" panose="020B0604020202020204" charset="0"/>
              </a:rPr>
              <a:t>The training loop orchestrates the optimization process. The following steps are involved:</a:t>
            </a:r>
          </a:p>
          <a:p>
            <a:pPr algn="just">
              <a:lnSpc>
                <a:spcPts val="4196"/>
              </a:lnSpc>
            </a:pPr>
            <a:endParaRPr lang="en-US" sz="2800" dirty="0">
              <a:solidFill>
                <a:srgbClr val="000000"/>
              </a:solidFill>
              <a:latin typeface="Codec Pro" panose="020B0604020202020204" charset="0"/>
            </a:endParaRPr>
          </a:p>
          <a:p>
            <a:pPr algn="just">
              <a:lnSpc>
                <a:spcPts val="4196"/>
              </a:lnSpc>
            </a:pPr>
            <a:r>
              <a:rPr lang="en-US" sz="2800" dirty="0">
                <a:solidFill>
                  <a:srgbClr val="000000"/>
                </a:solidFill>
                <a:latin typeface="Codec Pro" panose="020B0604020202020204" charset="0"/>
              </a:rPr>
              <a:t>1. Discriminator Training: Discriminators are optimized to correctly classify normal and anomaly cases.</a:t>
            </a:r>
          </a:p>
          <a:p>
            <a:pPr marL="342900" indent="-342900" algn="just">
              <a:lnSpc>
                <a:spcPts val="4196"/>
              </a:lnSpc>
              <a:buFont typeface="Arial" panose="020B0604020202020204" pitchFamily="34" charset="0"/>
              <a:buChar char="•"/>
            </a:pPr>
            <a:r>
              <a:rPr lang="en-US" sz="2800" dirty="0">
                <a:solidFill>
                  <a:srgbClr val="000000"/>
                </a:solidFill>
                <a:latin typeface="Codec Pro" panose="020B0604020202020204" charset="0"/>
              </a:rPr>
              <a:t>Normal Case Training: Discriminator </a:t>
            </a:r>
            <a:r>
              <a:rPr lang="en-US" sz="2800" dirty="0" err="1">
                <a:solidFill>
                  <a:srgbClr val="000000"/>
                </a:solidFill>
                <a:latin typeface="Codec Pro" panose="020B0604020202020204" charset="0"/>
              </a:rPr>
              <a:t>D_norm</a:t>
            </a:r>
            <a:r>
              <a:rPr lang="en-US" sz="2800" dirty="0">
                <a:solidFill>
                  <a:srgbClr val="000000"/>
                </a:solidFill>
                <a:latin typeface="Codec Pro" panose="020B0604020202020204" charset="0"/>
              </a:rPr>
              <a:t> is trained to correctly classify normal cases and penalize anomalies.</a:t>
            </a:r>
          </a:p>
          <a:p>
            <a:pPr marL="342900" indent="-342900" algn="just">
              <a:lnSpc>
                <a:spcPts val="4196"/>
              </a:lnSpc>
              <a:buFont typeface="Arial" panose="020B0604020202020204" pitchFamily="34" charset="0"/>
              <a:buChar char="•"/>
            </a:pPr>
            <a:r>
              <a:rPr lang="en-US" sz="2800" dirty="0">
                <a:solidFill>
                  <a:srgbClr val="000000"/>
                </a:solidFill>
                <a:latin typeface="Codec Pro" panose="020B0604020202020204" charset="0"/>
              </a:rPr>
              <a:t>Anomaly Case Training: Discriminator </a:t>
            </a:r>
            <a:r>
              <a:rPr lang="en-US" sz="2800" dirty="0" err="1">
                <a:solidFill>
                  <a:srgbClr val="000000"/>
                </a:solidFill>
                <a:latin typeface="Codec Pro" panose="020B0604020202020204" charset="0"/>
              </a:rPr>
              <a:t>D_anom</a:t>
            </a:r>
            <a:r>
              <a:rPr lang="en-US" sz="2800" dirty="0">
                <a:solidFill>
                  <a:srgbClr val="000000"/>
                </a:solidFill>
                <a:latin typeface="Codec Pro" panose="020B0604020202020204" charset="0"/>
              </a:rPr>
              <a:t> is trained to correctly classify anomaly cases and penalize normal cases.</a:t>
            </a:r>
          </a:p>
          <a:p>
            <a:pPr marL="342900" indent="-342900" algn="just">
              <a:lnSpc>
                <a:spcPts val="4196"/>
              </a:lnSpc>
              <a:buFont typeface="Arial" panose="020B0604020202020204" pitchFamily="34" charset="0"/>
              <a:buChar char="•"/>
            </a:pPr>
            <a:endParaRPr lang="en-US" sz="2800" dirty="0">
              <a:solidFill>
                <a:srgbClr val="000000"/>
              </a:solidFill>
              <a:latin typeface="Codec Pro" panose="020B0604020202020204" charset="0"/>
            </a:endParaRPr>
          </a:p>
          <a:p>
            <a:pPr algn="just">
              <a:lnSpc>
                <a:spcPts val="4196"/>
              </a:lnSpc>
            </a:pPr>
            <a:r>
              <a:rPr lang="en-US" sz="2800" dirty="0">
                <a:solidFill>
                  <a:srgbClr val="000000"/>
                </a:solidFill>
                <a:latin typeface="Codec Pro" panose="020B0604020202020204" charset="0"/>
              </a:rPr>
              <a:t>2. Generator Training: The generator is trained to minimize reconstruction error for normal cases while maximizing it for anomaly cases.</a:t>
            </a:r>
          </a:p>
        </p:txBody>
      </p:sp>
    </p:spTree>
    <p:extLst>
      <p:ext uri="{BB962C8B-B14F-4D97-AF65-F5344CB8AC3E}">
        <p14:creationId xmlns:p14="http://schemas.microsoft.com/office/powerpoint/2010/main" val="1304749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C44E0-B464-1348-1A46-4209B281541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A2705C7-15CC-1B48-2DCA-9669EF0A2371}"/>
              </a:ext>
            </a:extLst>
          </p:cNvPr>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a:extLst>
              <a:ext uri="{FF2B5EF4-FFF2-40B4-BE49-F238E27FC236}">
                <a16:creationId xmlns:a16="http://schemas.microsoft.com/office/drawing/2014/main" id="{9E912223-5932-AFF7-B6CF-805EA1064C64}"/>
              </a:ext>
            </a:extLst>
          </p:cNvPr>
          <p:cNvSpPr txBox="1"/>
          <p:nvPr/>
        </p:nvSpPr>
        <p:spPr>
          <a:xfrm>
            <a:off x="1028700" y="1790700"/>
            <a:ext cx="134493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Anomaly Detection</a:t>
            </a:r>
          </a:p>
        </p:txBody>
      </p:sp>
      <p:sp>
        <p:nvSpPr>
          <p:cNvPr id="4" name="TextBox 4">
            <a:extLst>
              <a:ext uri="{FF2B5EF4-FFF2-40B4-BE49-F238E27FC236}">
                <a16:creationId xmlns:a16="http://schemas.microsoft.com/office/drawing/2014/main" id="{15FA7B44-4917-F1DF-A58C-F0848EFEDBBB}"/>
              </a:ext>
            </a:extLst>
          </p:cNvPr>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5">
            <a:extLst>
              <a:ext uri="{FF2B5EF4-FFF2-40B4-BE49-F238E27FC236}">
                <a16:creationId xmlns:a16="http://schemas.microsoft.com/office/drawing/2014/main" id="{94F5258A-8F78-EDA5-D176-BD2FC830B50C}"/>
              </a:ext>
            </a:extLst>
          </p:cNvPr>
          <p:cNvSpPr txBox="1"/>
          <p:nvPr/>
        </p:nvSpPr>
        <p:spPr>
          <a:xfrm>
            <a:off x="381000" y="2892540"/>
            <a:ext cx="17526000" cy="7026539"/>
          </a:xfrm>
          <a:prstGeom prst="rect">
            <a:avLst/>
          </a:prstGeom>
          <a:noFill/>
        </p:spPr>
        <p:txBody>
          <a:bodyPr wrap="square">
            <a:spAutoFit/>
          </a:bodyPr>
          <a:lstStyle/>
          <a:p>
            <a:pPr algn="just">
              <a:lnSpc>
                <a:spcPts val="4196"/>
              </a:lnSpc>
            </a:pPr>
            <a:r>
              <a:rPr lang="en-US" sz="2000" dirty="0">
                <a:solidFill>
                  <a:srgbClr val="000000"/>
                </a:solidFill>
                <a:latin typeface="Codec Pro" panose="020B0604020202020204" charset="0"/>
              </a:rPr>
              <a:t>3. Loss Components:</a:t>
            </a:r>
          </a:p>
          <a:p>
            <a:pPr marL="457200" indent="-457200" algn="just">
              <a:lnSpc>
                <a:spcPts val="4196"/>
              </a:lnSpc>
              <a:buFont typeface="Arial" panose="020B0604020202020204" pitchFamily="34" charset="0"/>
              <a:buChar char="•"/>
            </a:pPr>
            <a:r>
              <a:rPr lang="en-US" sz="2000" dirty="0">
                <a:solidFill>
                  <a:srgbClr val="000000"/>
                </a:solidFill>
                <a:latin typeface="Codec Pro" panose="020B0604020202020204" charset="0"/>
              </a:rPr>
              <a:t>L1 Reconstruction Error (l1_loss): Measures the pixel-wise difference between generated and real images. This encourages the generator to produce accurate reconstructions.</a:t>
            </a:r>
          </a:p>
          <a:p>
            <a:pPr marL="457200" indent="-457200" algn="just">
              <a:lnSpc>
                <a:spcPts val="4196"/>
              </a:lnSpc>
              <a:buFont typeface="Arial" panose="020B0604020202020204" pitchFamily="34" charset="0"/>
              <a:buChar char="•"/>
            </a:pPr>
            <a:r>
              <a:rPr lang="en-US" sz="2000" dirty="0">
                <a:solidFill>
                  <a:srgbClr val="000000"/>
                </a:solidFill>
                <a:latin typeface="Codec Pro" panose="020B0604020202020204" charset="0"/>
              </a:rPr>
              <a:t>Patch L1 Loss (</a:t>
            </a:r>
            <a:r>
              <a:rPr lang="en-US" sz="2000" dirty="0" err="1">
                <a:solidFill>
                  <a:srgbClr val="000000"/>
                </a:solidFill>
                <a:latin typeface="Codec Pro" panose="020B0604020202020204" charset="0"/>
              </a:rPr>
              <a:t>patch_loss</a:t>
            </a:r>
            <a:r>
              <a:rPr lang="en-US" sz="2000" dirty="0">
                <a:solidFill>
                  <a:srgbClr val="000000"/>
                </a:solidFill>
                <a:latin typeface="Codec Pro" panose="020B0604020202020204" charset="0"/>
              </a:rPr>
              <a:t>): Focuses on specific patches in the image, encouraging the generator to pay attention to critical regions. Useful for anomaly detection in medical images.</a:t>
            </a:r>
          </a:p>
          <a:p>
            <a:pPr marL="457200" indent="-457200" algn="just">
              <a:lnSpc>
                <a:spcPts val="4196"/>
              </a:lnSpc>
              <a:buFont typeface="Arial" panose="020B0604020202020204" pitchFamily="34" charset="0"/>
              <a:buChar char="•"/>
            </a:pPr>
            <a:r>
              <a:rPr lang="en-US" sz="2000" dirty="0">
                <a:solidFill>
                  <a:srgbClr val="000000"/>
                </a:solidFill>
                <a:latin typeface="Codec Pro" panose="020B0604020202020204" charset="0"/>
              </a:rPr>
              <a:t>Latent Vector Loss (</a:t>
            </a:r>
            <a:r>
              <a:rPr lang="en-US" sz="2000" dirty="0" err="1">
                <a:solidFill>
                  <a:srgbClr val="000000"/>
                </a:solidFill>
                <a:latin typeface="Codec Pro" panose="020B0604020202020204" charset="0"/>
              </a:rPr>
              <a:t>latent_loss</a:t>
            </a:r>
            <a:r>
              <a:rPr lang="en-US" sz="2000" dirty="0">
                <a:solidFill>
                  <a:srgbClr val="000000"/>
                </a:solidFill>
                <a:latin typeface="Codec Pro" panose="020B0604020202020204" charset="0"/>
              </a:rPr>
              <a:t>): Ensures consistency in the latent representations of the generated and real images.</a:t>
            </a:r>
          </a:p>
          <a:p>
            <a:pPr marL="457200" indent="-457200" algn="just">
              <a:lnSpc>
                <a:spcPts val="4196"/>
              </a:lnSpc>
              <a:buFont typeface="Arial" panose="020B0604020202020204" pitchFamily="34" charset="0"/>
              <a:buChar char="•"/>
            </a:pPr>
            <a:r>
              <a:rPr lang="en-US" sz="2000" dirty="0">
                <a:solidFill>
                  <a:srgbClr val="000000"/>
                </a:solidFill>
                <a:latin typeface="Codec Pro" panose="020B0604020202020204" charset="0"/>
              </a:rPr>
              <a:t>Adversarial Loss (</a:t>
            </a:r>
            <a:r>
              <a:rPr lang="en-US" sz="2000" dirty="0" err="1">
                <a:solidFill>
                  <a:srgbClr val="000000"/>
                </a:solidFill>
                <a:latin typeface="Codec Pro" panose="020B0604020202020204" charset="0"/>
              </a:rPr>
              <a:t>norm_adv_loss</a:t>
            </a:r>
            <a:r>
              <a:rPr lang="en-US" sz="2000" dirty="0">
                <a:solidFill>
                  <a:srgbClr val="000000"/>
                </a:solidFill>
                <a:latin typeface="Codec Pro" panose="020B0604020202020204" charset="0"/>
              </a:rPr>
              <a:t> and </a:t>
            </a:r>
            <a:r>
              <a:rPr lang="en-US" sz="2000" dirty="0" err="1">
                <a:solidFill>
                  <a:srgbClr val="000000"/>
                </a:solidFill>
                <a:latin typeface="Codec Pro" panose="020B0604020202020204" charset="0"/>
              </a:rPr>
              <a:t>anom_adv_loss</a:t>
            </a:r>
            <a:r>
              <a:rPr lang="en-US" sz="2000" dirty="0">
                <a:solidFill>
                  <a:srgbClr val="000000"/>
                </a:solidFill>
                <a:latin typeface="Codec Pro" panose="020B0604020202020204" charset="0"/>
              </a:rPr>
              <a:t>): Encourages the generator to produce realistic images by fooling the discriminators.</a:t>
            </a:r>
          </a:p>
          <a:p>
            <a:pPr marL="457200" indent="-457200" algn="just">
              <a:lnSpc>
                <a:spcPts val="4196"/>
              </a:lnSpc>
              <a:buFont typeface="Arial" panose="020B0604020202020204" pitchFamily="34" charset="0"/>
              <a:buChar char="•"/>
            </a:pPr>
            <a:r>
              <a:rPr lang="en-US" sz="2000" dirty="0">
                <a:solidFill>
                  <a:srgbClr val="000000"/>
                </a:solidFill>
                <a:latin typeface="Codec Pro" panose="020B0604020202020204" charset="0"/>
              </a:rPr>
              <a:t>ABC Loss (</a:t>
            </a:r>
            <a:r>
              <a:rPr lang="en-US" sz="2000" dirty="0" err="1">
                <a:solidFill>
                  <a:srgbClr val="000000"/>
                </a:solidFill>
                <a:latin typeface="Codec Pro" panose="020B0604020202020204" charset="0"/>
              </a:rPr>
              <a:t>abc_loss</a:t>
            </a:r>
            <a:r>
              <a:rPr lang="en-US" sz="2000" dirty="0">
                <a:solidFill>
                  <a:srgbClr val="000000"/>
                </a:solidFill>
                <a:latin typeface="Codec Pro" panose="020B0604020202020204" charset="0"/>
              </a:rPr>
              <a:t>): Introduced for anomaly cases, penalizing the generator for generating images that are too close to real ones.</a:t>
            </a:r>
          </a:p>
          <a:p>
            <a:pPr algn="just">
              <a:lnSpc>
                <a:spcPts val="4196"/>
              </a:lnSpc>
            </a:pPr>
            <a:endParaRPr lang="en-US" sz="2000" dirty="0">
              <a:solidFill>
                <a:srgbClr val="000000"/>
              </a:solidFill>
              <a:latin typeface="Codec Pro" panose="020B0604020202020204" charset="0"/>
            </a:endParaRPr>
          </a:p>
          <a:p>
            <a:pPr algn="just">
              <a:lnSpc>
                <a:spcPts val="4196"/>
              </a:lnSpc>
            </a:pPr>
            <a:r>
              <a:rPr lang="en-US" sz="2000" dirty="0">
                <a:solidFill>
                  <a:srgbClr val="000000"/>
                </a:solidFill>
                <a:latin typeface="Codec Pro" panose="020B0604020202020204" charset="0"/>
              </a:rPr>
              <a:t>Justification for Losses:</a:t>
            </a:r>
          </a:p>
          <a:p>
            <a:pPr algn="just">
              <a:lnSpc>
                <a:spcPts val="4196"/>
              </a:lnSpc>
            </a:pPr>
            <a:r>
              <a:rPr lang="en-US" sz="2000" dirty="0">
                <a:solidFill>
                  <a:srgbClr val="000000"/>
                </a:solidFill>
                <a:latin typeface="Codec Pro" panose="020B0604020202020204" charset="0"/>
              </a:rPr>
              <a:t>The combination of these losses addresses various aspects of image generation, ensuring both realism and anomaly detection capabilities. L1 reconstruction error and patch L1 loss focus on image details, latent vector loss ensures consistent encoding, and adversarial loss promotes realistic image generation. ABC loss specifically addresses anomalies, penalizing overly realistic anomaly images.</a:t>
            </a:r>
          </a:p>
        </p:txBody>
      </p:sp>
    </p:spTree>
    <p:extLst>
      <p:ext uri="{BB962C8B-B14F-4D97-AF65-F5344CB8AC3E}">
        <p14:creationId xmlns:p14="http://schemas.microsoft.com/office/powerpoint/2010/main" val="4108647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flipH="1">
            <a:off x="-7738414" y="1992805"/>
            <a:ext cx="18708883" cy="9558538"/>
          </a:xfrm>
          <a:custGeom>
            <a:avLst/>
            <a:gdLst/>
            <a:ahLst/>
            <a:cxnLst/>
            <a:rect l="l" t="t" r="r" b="b"/>
            <a:pathLst>
              <a:path w="18708883" h="9558538">
                <a:moveTo>
                  <a:pt x="18708883" y="0"/>
                </a:moveTo>
                <a:lnTo>
                  <a:pt x="0" y="0"/>
                </a:lnTo>
                <a:lnTo>
                  <a:pt x="0" y="9558538"/>
                </a:lnTo>
                <a:lnTo>
                  <a:pt x="18708883" y="9558538"/>
                </a:lnTo>
                <a:lnTo>
                  <a:pt x="18708883"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extLst>
              <p:ext uri="{D42A27DB-BD31-4B8C-83A1-F6EECF244321}">
                <p14:modId xmlns:p14="http://schemas.microsoft.com/office/powerpoint/2010/main" val="1114764231"/>
              </p:ext>
            </p:extLst>
          </p:nvPr>
        </p:nvGraphicFramePr>
        <p:xfrm>
          <a:off x="9958054" y="1028700"/>
          <a:ext cx="6464751" cy="7984339"/>
        </p:xfrm>
        <a:graphic>
          <a:graphicData uri="http://schemas.openxmlformats.org/drawingml/2006/table">
            <a:tbl>
              <a:tblPr/>
              <a:tblGrid>
                <a:gridCol w="5668077">
                  <a:extLst>
                    <a:ext uri="{9D8B030D-6E8A-4147-A177-3AD203B41FA5}">
                      <a16:colId xmlns:a16="http://schemas.microsoft.com/office/drawing/2014/main" val="20000"/>
                    </a:ext>
                  </a:extLst>
                </a:gridCol>
                <a:gridCol w="796674">
                  <a:extLst>
                    <a:ext uri="{9D8B030D-6E8A-4147-A177-3AD203B41FA5}">
                      <a16:colId xmlns:a16="http://schemas.microsoft.com/office/drawing/2014/main" val="20001"/>
                    </a:ext>
                  </a:extLst>
                </a:gridCol>
              </a:tblGrid>
              <a:tr h="685800">
                <a:tc>
                  <a:txBody>
                    <a:bodyPr/>
                    <a:lstStyle/>
                    <a:p>
                      <a:pPr algn="l">
                        <a:lnSpc>
                          <a:spcPts val="4059"/>
                        </a:lnSpc>
                        <a:defRPr/>
                      </a:pPr>
                      <a:r>
                        <a:rPr lang="en-US" sz="2000" dirty="0">
                          <a:solidFill>
                            <a:srgbClr val="FFFFFF"/>
                          </a:solidFill>
                          <a:latin typeface="Codec Pro"/>
                        </a:rPr>
                        <a:t>Introduction</a:t>
                      </a: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r h="685800">
                <a:tc>
                  <a:txBody>
                    <a:bodyPr/>
                    <a:lstStyle/>
                    <a:p>
                      <a:pPr algn="l">
                        <a:lnSpc>
                          <a:spcPts val="4059"/>
                        </a:lnSpc>
                        <a:defRPr/>
                      </a:pPr>
                      <a:r>
                        <a:rPr lang="en-US" sz="2000" dirty="0">
                          <a:solidFill>
                            <a:srgbClr val="FFFFFF"/>
                          </a:solidFill>
                          <a:latin typeface="Codec Pro"/>
                        </a:rPr>
                        <a:t>Problem Statement</a:t>
                      </a: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2"/>
                  </a:ext>
                </a:extLst>
              </a:tr>
              <a:tr h="838391">
                <a:tc>
                  <a:txBody>
                    <a:bodyPr/>
                    <a:lstStyle/>
                    <a:p>
                      <a:pPr algn="l">
                        <a:lnSpc>
                          <a:spcPts val="4059"/>
                        </a:lnSpc>
                        <a:defRPr/>
                      </a:pPr>
                      <a:r>
                        <a:rPr lang="en-US" sz="2000" dirty="0">
                          <a:solidFill>
                            <a:srgbClr val="FFFFFF"/>
                          </a:solidFill>
                          <a:latin typeface="Codec Pro"/>
                        </a:rPr>
                        <a:t>Research Objectives</a:t>
                      </a: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4"/>
                  </a:ext>
                </a:extLst>
              </a:tr>
              <a:tr h="990600">
                <a:tc>
                  <a:txBody>
                    <a:bodyPr/>
                    <a:lstStyle/>
                    <a:p>
                      <a:pPr algn="l">
                        <a:lnSpc>
                          <a:spcPts val="4059"/>
                        </a:lnSpc>
                        <a:defRPr/>
                      </a:pPr>
                      <a:r>
                        <a:rPr lang="en-US" sz="2000" dirty="0">
                          <a:solidFill>
                            <a:srgbClr val="FFFFFF"/>
                          </a:solidFill>
                          <a:latin typeface="Codec Pro"/>
                        </a:rPr>
                        <a:t>Proposed System</a:t>
                      </a: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6"/>
                  </a:ext>
                </a:extLst>
              </a:tr>
              <a:tr h="990600">
                <a:tc>
                  <a:txBody>
                    <a:bodyPr/>
                    <a:lstStyle/>
                    <a:p>
                      <a:pPr algn="l">
                        <a:lnSpc>
                          <a:spcPts val="4059"/>
                        </a:lnSpc>
                        <a:defRPr/>
                      </a:pPr>
                      <a:r>
                        <a:rPr kumimoji="0" lang="en-US" sz="2000" b="0" i="0" u="none" strike="noStrike" kern="1200" cap="none" spc="0" normalizeH="0" baseline="0" noProof="0" dirty="0">
                          <a:ln>
                            <a:noFill/>
                          </a:ln>
                          <a:solidFill>
                            <a:srgbClr val="FFFFFF"/>
                          </a:solidFill>
                          <a:effectLst/>
                          <a:uLnTx/>
                          <a:uFillTx/>
                          <a:latin typeface="Codec Pro"/>
                          <a:ea typeface="+mn-ea"/>
                          <a:cs typeface="+mn-cs"/>
                        </a:rPr>
                        <a:t>Implementation</a:t>
                      </a: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4244330526"/>
                  </a:ext>
                </a:extLst>
              </a:tr>
              <a:tr h="609600">
                <a:tc>
                  <a:txBody>
                    <a:bodyPr/>
                    <a:lstStyle/>
                    <a:p>
                      <a:pPr algn="l">
                        <a:lnSpc>
                          <a:spcPts val="4059"/>
                        </a:lnSpc>
                        <a:defRPr/>
                      </a:pPr>
                      <a:r>
                        <a:rPr lang="en-US" sz="2000" dirty="0">
                          <a:solidFill>
                            <a:schemeClr val="bg1"/>
                          </a:solidFill>
                          <a:latin typeface="Codec Pro" panose="020B0604020202020204" charset="0"/>
                        </a:rPr>
                        <a:t>Next Step</a:t>
                      </a: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2062124364"/>
                  </a:ext>
                </a:extLst>
              </a:tr>
              <a:tr h="838200">
                <a:tc>
                  <a:txBody>
                    <a:bodyPr/>
                    <a:lstStyle/>
                    <a:p>
                      <a:pPr algn="l">
                        <a:lnSpc>
                          <a:spcPts val="4059"/>
                        </a:lnSpc>
                        <a:defRPr/>
                      </a:pPr>
                      <a:r>
                        <a:rPr lang="en-US" sz="2000" dirty="0">
                          <a:solidFill>
                            <a:schemeClr val="bg1"/>
                          </a:solidFill>
                          <a:latin typeface="Codec Pro" panose="020B0604020202020204" charset="0"/>
                        </a:rPr>
                        <a:t>Research Paper Status</a:t>
                      </a: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3508844098"/>
                  </a:ext>
                </a:extLst>
              </a:tr>
              <a:tr h="685800">
                <a:tc>
                  <a:txBody>
                    <a:bodyPr/>
                    <a:lstStyle/>
                    <a:p>
                      <a:pPr algn="l">
                        <a:lnSpc>
                          <a:spcPts val="4059"/>
                        </a:lnSpc>
                        <a:defRPr/>
                      </a:pPr>
                      <a:r>
                        <a:rPr lang="en-US" sz="2000" dirty="0">
                          <a:solidFill>
                            <a:schemeClr val="bg1"/>
                          </a:solidFill>
                          <a:latin typeface="Codec Pro" panose="020B0604020202020204" charset="0"/>
                        </a:rPr>
                        <a:t>Guide Approval</a:t>
                      </a: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3836048001"/>
                  </a:ext>
                </a:extLst>
              </a:tr>
              <a:tr h="685800">
                <a:tc>
                  <a:txBody>
                    <a:bodyPr/>
                    <a:lstStyle/>
                    <a:p>
                      <a:pPr algn="l">
                        <a:lnSpc>
                          <a:spcPts val="4059"/>
                        </a:lnSpc>
                        <a:defRPr/>
                      </a:pPr>
                      <a:r>
                        <a:rPr lang="en-US" sz="2000" dirty="0">
                          <a:solidFill>
                            <a:schemeClr val="bg1"/>
                          </a:solidFill>
                          <a:latin typeface="Codec Pro" panose="020B0604020202020204" charset="0"/>
                        </a:rPr>
                        <a:t>Timeline</a:t>
                      </a: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3519623853"/>
                  </a:ext>
                </a:extLst>
              </a:tr>
              <a:tr h="973748">
                <a:tc>
                  <a:txBody>
                    <a:bodyPr/>
                    <a:lstStyle/>
                    <a:p>
                      <a:pPr algn="l">
                        <a:lnSpc>
                          <a:spcPts val="4059"/>
                        </a:lnSpc>
                        <a:defRPr/>
                      </a:pPr>
                      <a:r>
                        <a:rPr lang="en-US" sz="2000" dirty="0">
                          <a:solidFill>
                            <a:srgbClr val="FFFFFF"/>
                          </a:solidFill>
                          <a:latin typeface="Codec Pro"/>
                        </a:rPr>
                        <a:t>References</a:t>
                      </a: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 name="TextBox 4"/>
          <p:cNvSpPr txBox="1"/>
          <p:nvPr/>
        </p:nvSpPr>
        <p:spPr>
          <a:xfrm>
            <a:off x="1865195" y="1816168"/>
            <a:ext cx="7278805" cy="1254124"/>
          </a:xfrm>
          <a:prstGeom prst="rect">
            <a:avLst/>
          </a:prstGeom>
        </p:spPr>
        <p:txBody>
          <a:bodyPr lIns="0" tIns="0" rIns="0" bIns="0" rtlCol="0" anchor="t">
            <a:spAutoFit/>
          </a:bodyPr>
          <a:lstStyle/>
          <a:p>
            <a:pPr>
              <a:lnSpc>
                <a:spcPts val="8499"/>
              </a:lnSpc>
            </a:pPr>
            <a:r>
              <a:rPr lang="en-US" sz="8499">
                <a:solidFill>
                  <a:srgbClr val="FFFFFF"/>
                </a:solidFill>
                <a:latin typeface="Codec Pro Bold"/>
              </a:rPr>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34493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Implementation</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5">
            <a:extLst>
              <a:ext uri="{FF2B5EF4-FFF2-40B4-BE49-F238E27FC236}">
                <a16:creationId xmlns:a16="http://schemas.microsoft.com/office/drawing/2014/main" id="{A76D21D6-BAEB-7D5A-D702-A9A3B8C61355}"/>
              </a:ext>
            </a:extLst>
          </p:cNvPr>
          <p:cNvSpPr txBox="1"/>
          <p:nvPr/>
        </p:nvSpPr>
        <p:spPr>
          <a:xfrm>
            <a:off x="727911" y="3314700"/>
            <a:ext cx="16569489" cy="6514669"/>
          </a:xfrm>
          <a:prstGeom prst="rect">
            <a:avLst/>
          </a:prstGeom>
          <a:noFill/>
        </p:spPr>
        <p:txBody>
          <a:bodyPr wrap="square">
            <a:spAutoFit/>
          </a:bodyPr>
          <a:lstStyle/>
          <a:p>
            <a:pPr marL="457200" indent="-457200" algn="just">
              <a:lnSpc>
                <a:spcPts val="4196"/>
              </a:lnSpc>
              <a:buFont typeface="Arial" panose="020B0604020202020204" pitchFamily="34" charset="0"/>
              <a:buChar char="•"/>
            </a:pPr>
            <a:r>
              <a:rPr lang="en-US" sz="2800" b="0" i="0" dirty="0">
                <a:solidFill>
                  <a:srgbClr val="030303"/>
                </a:solidFill>
                <a:effectLst/>
                <a:latin typeface="Codec Pro" panose="020B0604020202020204" charset="0"/>
              </a:rPr>
              <a:t>The generator consists of a Vision Transformer (</a:t>
            </a:r>
            <a:r>
              <a:rPr lang="en-US" sz="2800" b="0" i="0" dirty="0" err="1">
                <a:solidFill>
                  <a:srgbClr val="030303"/>
                </a:solidFill>
                <a:effectLst/>
                <a:latin typeface="Codec Pro" panose="020B0604020202020204" charset="0"/>
              </a:rPr>
              <a:t>ViT</a:t>
            </a:r>
            <a:r>
              <a:rPr lang="en-US" sz="2800" b="0" i="0" dirty="0">
                <a:solidFill>
                  <a:srgbClr val="030303"/>
                </a:solidFill>
                <a:effectLst/>
                <a:latin typeface="Codec Pro" panose="020B0604020202020204" charset="0"/>
              </a:rPr>
              <a:t>) model and a SIREN model, with specific modifications such as Self-Modulated Layer Norm (SLN).The SIREN model is used to generate image patches, and it incorporates Fourier Position Encoding. Weight modulation is implemented based on previous work, with adjustments for fully-connected networks using 1D convolution.</a:t>
            </a:r>
          </a:p>
          <a:p>
            <a:pPr marL="457200" indent="-457200" algn="just">
              <a:lnSpc>
                <a:spcPts val="4196"/>
              </a:lnSpc>
              <a:buFont typeface="Arial" panose="020B0604020202020204" pitchFamily="34" charset="0"/>
              <a:buChar char="•"/>
            </a:pPr>
            <a:r>
              <a:rPr lang="en-US" sz="2800" b="0" i="0" dirty="0">
                <a:solidFill>
                  <a:srgbClr val="030303"/>
                </a:solidFill>
                <a:effectLst/>
                <a:latin typeface="Codec Pro" panose="020B0604020202020204" charset="0"/>
              </a:rPr>
              <a:t>The discriminator is mostly a standard Vision Transformer network with various modifications, including </a:t>
            </a:r>
            <a:r>
              <a:rPr lang="en-US" sz="2800" b="0" i="0" dirty="0" err="1">
                <a:solidFill>
                  <a:srgbClr val="030303"/>
                </a:solidFill>
                <a:effectLst/>
                <a:latin typeface="Codec Pro" panose="020B0604020202020204" charset="0"/>
              </a:rPr>
              <a:t>DiffAugment</a:t>
            </a:r>
            <a:r>
              <a:rPr lang="en-US" sz="2800" b="0" i="0" dirty="0">
                <a:solidFill>
                  <a:srgbClr val="030303"/>
                </a:solidFill>
                <a:effectLst/>
                <a:latin typeface="Codec Pro" panose="020B0604020202020204" charset="0"/>
              </a:rPr>
              <a:t>, overlapping image patches, and improved spectral normalization.</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In the training phase, the model learns to minimize reconstruction error when normal data is entered to the generator, and to maximize reconstruction error when anomaly data is entered. Also, the loss used for maximizing the error with anomaly image input is marked in red color in two ways. In the inference phase, reconstruction error is used to detect anomalies as a criteria standard</a:t>
            </a:r>
          </a:p>
        </p:txBody>
      </p:sp>
    </p:spTree>
    <p:extLst>
      <p:ext uri="{BB962C8B-B14F-4D97-AF65-F5344CB8AC3E}">
        <p14:creationId xmlns:p14="http://schemas.microsoft.com/office/powerpoint/2010/main" val="2198046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0253E-8082-A415-96DB-F4225C2A573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D3C740D-739A-EDB8-C6FF-793418516E51}"/>
              </a:ext>
            </a:extLst>
          </p:cNvPr>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a:extLst>
              <a:ext uri="{FF2B5EF4-FFF2-40B4-BE49-F238E27FC236}">
                <a16:creationId xmlns:a16="http://schemas.microsoft.com/office/drawing/2014/main" id="{8D9F43EB-0D3E-2B24-BC7E-09C08D7331DE}"/>
              </a:ext>
            </a:extLst>
          </p:cNvPr>
          <p:cNvSpPr txBox="1"/>
          <p:nvPr/>
        </p:nvSpPr>
        <p:spPr>
          <a:xfrm>
            <a:off x="1028700" y="1790700"/>
            <a:ext cx="134493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Implementation</a:t>
            </a:r>
          </a:p>
        </p:txBody>
      </p:sp>
      <p:sp>
        <p:nvSpPr>
          <p:cNvPr id="4" name="TextBox 4">
            <a:extLst>
              <a:ext uri="{FF2B5EF4-FFF2-40B4-BE49-F238E27FC236}">
                <a16:creationId xmlns:a16="http://schemas.microsoft.com/office/drawing/2014/main" id="{045BC045-1733-AF47-06B3-D051FE1D3C22}"/>
              </a:ext>
            </a:extLst>
          </p:cNvPr>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pic>
        <p:nvPicPr>
          <p:cNvPr id="8" name="Picture 7">
            <a:extLst>
              <a:ext uri="{FF2B5EF4-FFF2-40B4-BE49-F238E27FC236}">
                <a16:creationId xmlns:a16="http://schemas.microsoft.com/office/drawing/2014/main" id="{563156AE-40B3-10ED-7B1B-455A6E79F411}"/>
              </a:ext>
            </a:extLst>
          </p:cNvPr>
          <p:cNvPicPr>
            <a:picLocks noChangeAspect="1"/>
          </p:cNvPicPr>
          <p:nvPr/>
        </p:nvPicPr>
        <p:blipFill>
          <a:blip r:embed="rId6"/>
          <a:stretch>
            <a:fillRect/>
          </a:stretch>
        </p:blipFill>
        <p:spPr>
          <a:xfrm>
            <a:off x="7911127" y="2892540"/>
            <a:ext cx="8588299" cy="6387991"/>
          </a:xfrm>
          <a:prstGeom prst="rect">
            <a:avLst/>
          </a:prstGeom>
        </p:spPr>
      </p:pic>
      <p:sp>
        <p:nvSpPr>
          <p:cNvPr id="9" name="TextBox 8">
            <a:extLst>
              <a:ext uri="{FF2B5EF4-FFF2-40B4-BE49-F238E27FC236}">
                <a16:creationId xmlns:a16="http://schemas.microsoft.com/office/drawing/2014/main" id="{FE6A3B00-25F1-555C-32DE-17C634AFE7C8}"/>
              </a:ext>
            </a:extLst>
          </p:cNvPr>
          <p:cNvSpPr txBox="1"/>
          <p:nvPr/>
        </p:nvSpPr>
        <p:spPr>
          <a:xfrm>
            <a:off x="1257299" y="5119687"/>
            <a:ext cx="5621795" cy="1110625"/>
          </a:xfrm>
          <a:prstGeom prst="rect">
            <a:avLst/>
          </a:prstGeom>
          <a:noFill/>
        </p:spPr>
        <p:txBody>
          <a:bodyPr wrap="none" rtlCol="0">
            <a:spAutoFit/>
          </a:bodyPr>
          <a:lstStyle/>
          <a:p>
            <a:pPr>
              <a:lnSpc>
                <a:spcPts val="8499"/>
              </a:lnSpc>
            </a:pPr>
            <a:r>
              <a:rPr lang="en-IN" sz="6000" dirty="0">
                <a:solidFill>
                  <a:srgbClr val="1B131B"/>
                </a:solidFill>
                <a:latin typeface="Codec Pro Bold"/>
              </a:rPr>
              <a:t>Formula Used: </a:t>
            </a:r>
          </a:p>
        </p:txBody>
      </p:sp>
      <p:pic>
        <p:nvPicPr>
          <p:cNvPr id="1025" name="Picture 1">
            <a:extLst>
              <a:ext uri="{FF2B5EF4-FFF2-40B4-BE49-F238E27FC236}">
                <a16:creationId xmlns:a16="http://schemas.microsoft.com/office/drawing/2014/main" id="{E18F11CD-59C3-B333-4190-ABE9A1BBBA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452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A0DACD2-C27C-CCE0-F582-98E0CC1113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3790950" cy="8477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09C5E431-B264-1D8D-97A2-9DC02F19AC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4057650" cy="847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1AC512-DF22-8269-B51E-6457B5D5D2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4524375"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2F7B100B-C8E8-4177-EC61-B20C472E17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3333750" cy="8477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453EBB9-3870-6C54-9C86-68DED5168CF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3943350" cy="8477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C8EFD271-320F-BC23-41E7-C04767D4D9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524375" cy="7334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1AFE181-166E-AFAF-CD8E-9D995C3904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4524375" cy="46672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F99A3D59-4628-ABCE-90F3-A25A0D3EFA0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4448175" cy="8477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6C0BF08-EDF2-BFBE-B643-5500FB3E070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4524375" cy="37147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BF55CB46-CB46-FC47-5AC4-4A5986744EF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4524375" cy="6762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6BFEB79-40C9-178F-9221-E313C34BA45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4524375"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62D2B97A-4FEF-D3FE-46E4-4CBE4CA3C5F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4514850" cy="8477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5C08AE7-D586-5EE7-FFE7-53C39B0473B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2914650" cy="466725"/>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a:extLst>
              <a:ext uri="{FF2B5EF4-FFF2-40B4-BE49-F238E27FC236}">
                <a16:creationId xmlns:a16="http://schemas.microsoft.com/office/drawing/2014/main" id="{1E9151D2-9232-B7BA-9CBC-A83268C5E04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2085975" cy="4667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17119A99-90F1-9504-E62C-5D94BEF141C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0" y="0"/>
            <a:ext cx="2228850" cy="466725"/>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a:extLst>
              <a:ext uri="{FF2B5EF4-FFF2-40B4-BE49-F238E27FC236}">
                <a16:creationId xmlns:a16="http://schemas.microsoft.com/office/drawing/2014/main" id="{2D7BF60B-049C-2549-62EB-00EE318DFBDF}"/>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0" y="0"/>
            <a:ext cx="2714625" cy="4667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0FFCC63-BB8A-A2C0-FD4F-1D52AA13A95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0" y="0"/>
            <a:ext cx="1838325" cy="466725"/>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a:extLst>
              <a:ext uri="{FF2B5EF4-FFF2-40B4-BE49-F238E27FC236}">
                <a16:creationId xmlns:a16="http://schemas.microsoft.com/office/drawing/2014/main" id="{342D22C5-FB37-2D6F-2554-B82C17FF78E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0"/>
            <a:ext cx="2162175" cy="46672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1D0CAA77-0ECB-3268-BD9F-C68AFF25C1F5}"/>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0" y="0"/>
            <a:ext cx="2867025" cy="466725"/>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a:extLst>
              <a:ext uri="{FF2B5EF4-FFF2-40B4-BE49-F238E27FC236}">
                <a16:creationId xmlns:a16="http://schemas.microsoft.com/office/drawing/2014/main" id="{D1463EC6-777B-9B21-C930-90295A5CA3B2}"/>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0" y="0"/>
            <a:ext cx="4514850" cy="46672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72B79E10-7E3C-6FA4-F82C-86CA763FA23D}"/>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0"/>
            <a:ext cx="2447925" cy="466725"/>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a:extLst>
              <a:ext uri="{FF2B5EF4-FFF2-40B4-BE49-F238E27FC236}">
                <a16:creationId xmlns:a16="http://schemas.microsoft.com/office/drawing/2014/main" id="{CF9A7559-DD5B-59AE-5A07-AAB525E372A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4524375" cy="37147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593D3078-C20A-7E0A-4CBD-39F94B3D0455}"/>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0" y="0"/>
            <a:ext cx="3076575" cy="466725"/>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a:extLst>
              <a:ext uri="{FF2B5EF4-FFF2-40B4-BE49-F238E27FC236}">
                <a16:creationId xmlns:a16="http://schemas.microsoft.com/office/drawing/2014/main" id="{35CA90BD-01A9-0464-E724-AF39C8FB569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0" y="0"/>
            <a:ext cx="2733675" cy="46672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85A34CD0-FC1D-08F0-EE4A-6280F6AA5582}"/>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0" y="0"/>
            <a:ext cx="2486025" cy="46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79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5E4F0-3847-9872-BCB5-337548AB8D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50EBF9-EE92-8984-5376-72D0AD6EF21A}"/>
              </a:ext>
            </a:extLst>
          </p:cNvPr>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a:extLst>
              <a:ext uri="{FF2B5EF4-FFF2-40B4-BE49-F238E27FC236}">
                <a16:creationId xmlns:a16="http://schemas.microsoft.com/office/drawing/2014/main" id="{641BB4BE-0B8E-AB4A-ECFD-ADEDC8D52060}"/>
              </a:ext>
            </a:extLst>
          </p:cNvPr>
          <p:cNvSpPr txBox="1"/>
          <p:nvPr/>
        </p:nvSpPr>
        <p:spPr>
          <a:xfrm>
            <a:off x="1028700" y="1790700"/>
            <a:ext cx="134493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Results and Discussions</a:t>
            </a:r>
          </a:p>
        </p:txBody>
      </p:sp>
      <p:sp>
        <p:nvSpPr>
          <p:cNvPr id="4" name="TextBox 4">
            <a:extLst>
              <a:ext uri="{FF2B5EF4-FFF2-40B4-BE49-F238E27FC236}">
                <a16:creationId xmlns:a16="http://schemas.microsoft.com/office/drawing/2014/main" id="{85F2044E-8F51-654F-388F-BBFF8E0FFD69}"/>
              </a:ext>
            </a:extLst>
          </p:cNvPr>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9" name="TextBox 8">
            <a:extLst>
              <a:ext uri="{FF2B5EF4-FFF2-40B4-BE49-F238E27FC236}">
                <a16:creationId xmlns:a16="http://schemas.microsoft.com/office/drawing/2014/main" id="{017C0075-FAF3-AC88-96C5-990257F3ABD3}"/>
              </a:ext>
            </a:extLst>
          </p:cNvPr>
          <p:cNvSpPr txBox="1"/>
          <p:nvPr/>
        </p:nvSpPr>
        <p:spPr>
          <a:xfrm>
            <a:off x="1028700" y="3086100"/>
            <a:ext cx="16383000" cy="6740307"/>
          </a:xfrm>
          <a:prstGeom prst="rect">
            <a:avLst/>
          </a:prstGeom>
          <a:noFill/>
        </p:spPr>
        <p:txBody>
          <a:bodyPr wrap="square" rtlCol="0">
            <a:spAutoFit/>
          </a:bodyPr>
          <a:lstStyle/>
          <a:p>
            <a:pPr algn="l">
              <a:spcBef>
                <a:spcPts val="1200"/>
              </a:spcBef>
            </a:pPr>
            <a:r>
              <a:rPr lang="en-US" sz="2400" b="1" i="0" u="sng" dirty="0">
                <a:effectLst/>
                <a:latin typeface="Codec Pro" panose="020B0604020202020204" charset="0"/>
              </a:rPr>
              <a:t>Random Performance</a:t>
            </a:r>
            <a:r>
              <a:rPr lang="en-US" sz="2400" b="0" i="0" u="sng" dirty="0">
                <a:effectLst/>
                <a:latin typeface="Codec Pro" panose="020B0604020202020204" charset="0"/>
              </a:rPr>
              <a:t>: </a:t>
            </a:r>
          </a:p>
          <a:p>
            <a:pPr algn="l">
              <a:spcBef>
                <a:spcPts val="1200"/>
              </a:spcBef>
            </a:pPr>
            <a:r>
              <a:rPr lang="en-US" sz="2400" b="0" i="0" dirty="0">
                <a:effectLst/>
                <a:latin typeface="Codec Pro" panose="020B0604020202020204" charset="0"/>
              </a:rPr>
              <a:t>An AUROC score of 0.5 suggests that the model is essentially not performing well against the </a:t>
            </a:r>
            <a:r>
              <a:rPr lang="en-US" sz="2400" b="0" i="0" dirty="0" err="1">
                <a:effectLst/>
                <a:latin typeface="Codec Pro" panose="020B0604020202020204" charset="0"/>
              </a:rPr>
              <a:t>testdata</a:t>
            </a:r>
            <a:r>
              <a:rPr lang="en-US" sz="2400" b="0" i="0" dirty="0">
                <a:effectLst/>
                <a:latin typeface="Codec Pro" panose="020B0604020202020204" charset="0"/>
              </a:rPr>
              <a:t>. This could indicate that the model has failed to capture meaningful patterns or features that differentiate between normal and anomalous instances.</a:t>
            </a:r>
            <a:endParaRPr lang="en-US" sz="2400" b="1" i="0" dirty="0">
              <a:effectLst/>
              <a:latin typeface="Codec Pro" panose="020B0604020202020204" charset="0"/>
            </a:endParaRPr>
          </a:p>
          <a:p>
            <a:pPr algn="l">
              <a:lnSpc>
                <a:spcPct val="150000"/>
              </a:lnSpc>
              <a:spcBef>
                <a:spcPts val="1200"/>
              </a:spcBef>
            </a:pPr>
            <a:r>
              <a:rPr lang="en-US" sz="2400" b="1" i="0" u="sng" dirty="0">
                <a:effectLst/>
                <a:latin typeface="Codec Pro" panose="020B0604020202020204" charset="0"/>
              </a:rPr>
              <a:t>Potential Causes</a:t>
            </a:r>
            <a:r>
              <a:rPr lang="en-US" sz="2400" b="0" i="0" u="sng" dirty="0">
                <a:effectLst/>
                <a:latin typeface="Codec Pro" panose="020B0604020202020204" charset="0"/>
              </a:rPr>
              <a:t>: </a:t>
            </a:r>
          </a:p>
          <a:p>
            <a:pPr algn="l">
              <a:spcBef>
                <a:spcPts val="1200"/>
              </a:spcBef>
              <a:buFont typeface="Arial" panose="020B0604020202020204" pitchFamily="34" charset="0"/>
              <a:buChar char="•"/>
            </a:pPr>
            <a:r>
              <a:rPr lang="en-US" sz="2400" b="0" i="0" dirty="0">
                <a:effectLst/>
                <a:latin typeface="Codec Pro" panose="020B0604020202020204" charset="0"/>
              </a:rPr>
              <a:t>Inadequate Data Representation: If the features used to represent the data do not capture the relevant characteristics that distinguish between normal and anomalous instances, the model's performance will suffer.</a:t>
            </a:r>
          </a:p>
          <a:p>
            <a:pPr algn="l">
              <a:spcBef>
                <a:spcPts val="1200"/>
              </a:spcBef>
              <a:buFont typeface="Arial" panose="020B0604020202020204" pitchFamily="34" charset="0"/>
              <a:buChar char="•"/>
            </a:pPr>
            <a:r>
              <a:rPr lang="en-US" sz="2400" b="0" i="0" dirty="0">
                <a:effectLst/>
                <a:latin typeface="Codec Pro" panose="020B0604020202020204" charset="0"/>
              </a:rPr>
              <a:t>Imbalanced Dataset: Class imbalance, where there are significantly more normal instances than anomalous instances (or vice versa), can lead to biased models that perform poorly on the minority class. This can affect the AUROC score, especially if the model struggles to identify the minority class (anomalies).</a:t>
            </a:r>
          </a:p>
          <a:p>
            <a:pPr algn="l">
              <a:spcBef>
                <a:spcPts val="1200"/>
              </a:spcBef>
              <a:buFont typeface="Arial" panose="020B0604020202020204" pitchFamily="34" charset="0"/>
              <a:buChar char="•"/>
            </a:pPr>
            <a:r>
              <a:rPr lang="en-US" sz="2400" b="0" i="0" dirty="0">
                <a:effectLst/>
                <a:latin typeface="Codec Pro" panose="020B0604020202020204" charset="0"/>
              </a:rPr>
              <a:t>Model Complexity: Overly simple or complex models can both lead to poor performance. A model that is too simple may not capture the complexity of the data, while a model that is too complex may overfit to the training data and fail to generalize to unseen instances.</a:t>
            </a:r>
          </a:p>
          <a:p>
            <a:pPr algn="l">
              <a:spcBef>
                <a:spcPts val="1200"/>
              </a:spcBef>
              <a:buFont typeface="Arial" panose="020B0604020202020204" pitchFamily="34" charset="0"/>
              <a:buChar char="•"/>
            </a:pPr>
            <a:r>
              <a:rPr lang="en-US" sz="2400" b="0" i="0" dirty="0">
                <a:effectLst/>
                <a:latin typeface="Codec Pro" panose="020B0604020202020204" charset="0"/>
              </a:rPr>
              <a:t>Hyperparameter Tuning: Suboptimal choices of hyperparameters such as learning rate, batch size, or regularization strength can hinder the model's ability to learn meaningful patterns from the data.</a:t>
            </a:r>
          </a:p>
        </p:txBody>
      </p:sp>
    </p:spTree>
    <p:extLst>
      <p:ext uri="{BB962C8B-B14F-4D97-AF65-F5344CB8AC3E}">
        <p14:creationId xmlns:p14="http://schemas.microsoft.com/office/powerpoint/2010/main" val="2591242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8FEDC-C647-9F4D-5136-8087780CA94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E2B7318-F45C-468B-A64C-4E607B91572A}"/>
              </a:ext>
            </a:extLst>
          </p:cNvPr>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a:extLst>
              <a:ext uri="{FF2B5EF4-FFF2-40B4-BE49-F238E27FC236}">
                <a16:creationId xmlns:a16="http://schemas.microsoft.com/office/drawing/2014/main" id="{CC07449A-2067-0D01-377E-3C616D613A82}"/>
              </a:ext>
            </a:extLst>
          </p:cNvPr>
          <p:cNvSpPr txBox="1"/>
          <p:nvPr/>
        </p:nvSpPr>
        <p:spPr>
          <a:xfrm>
            <a:off x="1028700" y="1790700"/>
            <a:ext cx="134493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Results and Discussions</a:t>
            </a:r>
          </a:p>
        </p:txBody>
      </p:sp>
      <p:sp>
        <p:nvSpPr>
          <p:cNvPr id="4" name="TextBox 4">
            <a:extLst>
              <a:ext uri="{FF2B5EF4-FFF2-40B4-BE49-F238E27FC236}">
                <a16:creationId xmlns:a16="http://schemas.microsoft.com/office/drawing/2014/main" id="{4225FC73-9824-58FF-8F08-B62CE146D07D}"/>
              </a:ext>
            </a:extLst>
          </p:cNvPr>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9" name="TextBox 8">
            <a:extLst>
              <a:ext uri="{FF2B5EF4-FFF2-40B4-BE49-F238E27FC236}">
                <a16:creationId xmlns:a16="http://schemas.microsoft.com/office/drawing/2014/main" id="{E70A1D98-B308-1A03-ECE7-50AB14F6A5D4}"/>
              </a:ext>
            </a:extLst>
          </p:cNvPr>
          <p:cNvSpPr txBox="1"/>
          <p:nvPr/>
        </p:nvSpPr>
        <p:spPr>
          <a:xfrm>
            <a:off x="1600200" y="3543300"/>
            <a:ext cx="14020800" cy="5740033"/>
          </a:xfrm>
          <a:prstGeom prst="rect">
            <a:avLst/>
          </a:prstGeom>
          <a:noFill/>
        </p:spPr>
        <p:txBody>
          <a:bodyPr wrap="square" rtlCol="0">
            <a:spAutoFit/>
          </a:bodyPr>
          <a:lstStyle/>
          <a:p>
            <a:pPr algn="l">
              <a:spcBef>
                <a:spcPts val="1200"/>
              </a:spcBef>
            </a:pPr>
            <a:r>
              <a:rPr lang="en-US" sz="2400" b="1" i="0" u="sng" dirty="0">
                <a:effectLst/>
                <a:latin typeface="Codec Pro" panose="020B0604020202020204" charset="0"/>
              </a:rPr>
              <a:t>Insights from Failure</a:t>
            </a:r>
            <a:r>
              <a:rPr lang="en-US" sz="2400" b="0" i="0" u="sng" dirty="0">
                <a:effectLst/>
                <a:latin typeface="Codec Pro" panose="020B0604020202020204" charset="0"/>
              </a:rPr>
              <a:t>: </a:t>
            </a:r>
          </a:p>
          <a:p>
            <a:pPr algn="l">
              <a:spcBef>
                <a:spcPts val="1200"/>
              </a:spcBef>
            </a:pPr>
            <a:r>
              <a:rPr lang="en-US" sz="2400" b="0" i="0" dirty="0">
                <a:effectLst/>
                <a:latin typeface="Codec Pro" panose="020B0604020202020204" charset="0"/>
              </a:rPr>
              <a:t>Despite the disappointing result, the insights that I have gained for working on my model include:</a:t>
            </a:r>
          </a:p>
          <a:p>
            <a:pPr marL="342900" indent="-342900" algn="l">
              <a:spcBef>
                <a:spcPts val="1800"/>
              </a:spcBef>
              <a:buFont typeface="Arial" panose="020B0604020202020204" pitchFamily="34" charset="0"/>
              <a:buChar char="•"/>
            </a:pPr>
            <a:r>
              <a:rPr lang="en-US" sz="2400" b="0" i="0" dirty="0">
                <a:effectLst/>
                <a:latin typeface="Codec Pro" panose="020B0604020202020204" charset="0"/>
              </a:rPr>
              <a:t>Feature Engineering:</a:t>
            </a:r>
            <a:r>
              <a:rPr lang="en-US" sz="2400" dirty="0">
                <a:latin typeface="Codec Pro" panose="020B0604020202020204" charset="0"/>
              </a:rPr>
              <a:t> </a:t>
            </a:r>
            <a:r>
              <a:rPr lang="en-US" sz="2400" b="0" i="0" dirty="0">
                <a:effectLst/>
                <a:latin typeface="Codec Pro" panose="020B0604020202020204" charset="0"/>
              </a:rPr>
              <a:t>Extract more meaningful features from the data that can better distinguish between normal and anomalous instances. This might involve domain-specific knowledge or techniques like dimensionality reduction.</a:t>
            </a:r>
          </a:p>
          <a:p>
            <a:pPr marL="342900" indent="-342900" algn="l">
              <a:spcBef>
                <a:spcPts val="1800"/>
              </a:spcBef>
              <a:buFont typeface="Arial" panose="020B0604020202020204" pitchFamily="34" charset="0"/>
              <a:buChar char="•"/>
            </a:pPr>
            <a:r>
              <a:rPr lang="en-US" sz="2400" b="0" i="0" dirty="0">
                <a:effectLst/>
                <a:latin typeface="Codec Pro" panose="020B0604020202020204" charset="0"/>
              </a:rPr>
              <a:t>Model Architecture:</a:t>
            </a:r>
            <a:r>
              <a:rPr lang="en-US" sz="2400" dirty="0">
                <a:latin typeface="Codec Pro" panose="020B0604020202020204" charset="0"/>
              </a:rPr>
              <a:t> </a:t>
            </a:r>
            <a:r>
              <a:rPr lang="en-US" sz="2400" b="0" i="0" dirty="0">
                <a:effectLst/>
                <a:latin typeface="Codec Pro" panose="020B0604020202020204" charset="0"/>
              </a:rPr>
              <a:t>Experiment with different architectures for the generator and discriminator in your GAN. Adjusting the number of layers, nodes per layer, activation functions, etc., can have a significant impact on the model's ability to learn the data distribution.</a:t>
            </a:r>
          </a:p>
          <a:p>
            <a:pPr marL="342900" indent="-342900" algn="l">
              <a:spcBef>
                <a:spcPts val="1800"/>
              </a:spcBef>
              <a:buFont typeface="Arial" panose="020B0604020202020204" pitchFamily="34" charset="0"/>
              <a:buChar char="•"/>
            </a:pPr>
            <a:r>
              <a:rPr lang="en-US" sz="2400" b="0" i="0" dirty="0">
                <a:effectLst/>
                <a:latin typeface="Codec Pro" panose="020B0604020202020204" charset="0"/>
              </a:rPr>
              <a:t>Hyperparameter Tuning:</a:t>
            </a:r>
            <a:r>
              <a:rPr lang="en-US" sz="2400" dirty="0">
                <a:latin typeface="Codec Pro" panose="020B0604020202020204" charset="0"/>
              </a:rPr>
              <a:t> </a:t>
            </a:r>
            <a:r>
              <a:rPr lang="en-US" sz="2400" b="0" i="0" dirty="0">
                <a:effectLst/>
                <a:latin typeface="Codec Pro" panose="020B0604020202020204" charset="0"/>
              </a:rPr>
              <a:t>Fine-tune the hyperparameters of your GAN and anomaly detection model. Parameters like learning rate, batch size, optimizer choice, and weight initialization can affect model performance.</a:t>
            </a:r>
          </a:p>
        </p:txBody>
      </p:sp>
    </p:spTree>
    <p:extLst>
      <p:ext uri="{BB962C8B-B14F-4D97-AF65-F5344CB8AC3E}">
        <p14:creationId xmlns:p14="http://schemas.microsoft.com/office/powerpoint/2010/main" val="1895001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1028700" y="4000500"/>
            <a:ext cx="5771288" cy="1064394"/>
          </a:xfrm>
          <a:prstGeom prst="rect">
            <a:avLst/>
          </a:prstGeom>
        </p:spPr>
        <p:txBody>
          <a:bodyPr lIns="0" tIns="0" rIns="0" bIns="0" rtlCol="0" anchor="t">
            <a:spAutoFit/>
          </a:bodyPr>
          <a:lstStyle/>
          <a:p>
            <a:pPr>
              <a:lnSpc>
                <a:spcPts val="8250"/>
              </a:lnSpc>
            </a:pPr>
            <a:r>
              <a:rPr lang="en-US" sz="7500" dirty="0">
                <a:solidFill>
                  <a:srgbClr val="FFFFFF"/>
                </a:solidFill>
                <a:latin typeface="Codec Pro Bold"/>
              </a:rPr>
              <a:t>Next Steps</a:t>
            </a:r>
          </a:p>
        </p:txBody>
      </p:sp>
      <p:graphicFrame>
        <p:nvGraphicFramePr>
          <p:cNvPr id="3" name="Table 3"/>
          <p:cNvGraphicFramePr>
            <a:graphicFrameLocks noGrp="1"/>
          </p:cNvGraphicFramePr>
          <p:nvPr>
            <p:extLst>
              <p:ext uri="{D42A27DB-BD31-4B8C-83A1-F6EECF244321}">
                <p14:modId xmlns:p14="http://schemas.microsoft.com/office/powerpoint/2010/main" val="3046931527"/>
              </p:ext>
            </p:extLst>
          </p:nvPr>
        </p:nvGraphicFramePr>
        <p:xfrm>
          <a:off x="7620000" y="1562100"/>
          <a:ext cx="9875436" cy="6789674"/>
        </p:xfrm>
        <a:graphic>
          <a:graphicData uri="http://schemas.openxmlformats.org/drawingml/2006/table">
            <a:tbl>
              <a:tblPr/>
              <a:tblGrid>
                <a:gridCol w="9875436">
                  <a:extLst>
                    <a:ext uri="{9D8B030D-6E8A-4147-A177-3AD203B41FA5}">
                      <a16:colId xmlns:a16="http://schemas.microsoft.com/office/drawing/2014/main" val="20000"/>
                    </a:ext>
                  </a:extLst>
                </a:gridCol>
              </a:tblGrid>
              <a:tr h="3145588">
                <a:tc>
                  <a:txBody>
                    <a:bodyPr/>
                    <a:lstStyle/>
                    <a:p>
                      <a:pPr algn="l">
                        <a:lnSpc>
                          <a:spcPts val="3920"/>
                        </a:lnSpc>
                        <a:defRPr/>
                      </a:pPr>
                      <a:r>
                        <a:rPr lang="en-US" sz="2800" dirty="0">
                          <a:solidFill>
                            <a:srgbClr val="2667FF"/>
                          </a:solidFill>
                          <a:latin typeface="Codec Pro Bold"/>
                        </a:rPr>
                        <a:t>Accuracy Enhancement:</a:t>
                      </a:r>
                    </a:p>
                    <a:p>
                      <a:pPr marL="457200" indent="-457200" algn="l">
                        <a:lnSpc>
                          <a:spcPts val="3920"/>
                        </a:lnSpc>
                        <a:buFont typeface="Arial" panose="020B0604020202020204" pitchFamily="34" charset="0"/>
                        <a:buChar char="•"/>
                        <a:defRPr/>
                      </a:pPr>
                      <a:r>
                        <a:rPr lang="en-US" sz="2800" dirty="0">
                          <a:solidFill>
                            <a:schemeClr val="bg1"/>
                          </a:solidFill>
                          <a:latin typeface="Codec Pro Bold"/>
                        </a:rPr>
                        <a:t>More Data &amp; Epochs: Train on larger dataset for more epochs to refine the model.</a:t>
                      </a:r>
                    </a:p>
                    <a:p>
                      <a:pPr marL="457200" indent="-457200" algn="l">
                        <a:lnSpc>
                          <a:spcPts val="3920"/>
                        </a:lnSpc>
                        <a:buFont typeface="Arial" panose="020B0604020202020204" pitchFamily="34" charset="0"/>
                        <a:buChar char="•"/>
                        <a:defRPr/>
                      </a:pPr>
                      <a:r>
                        <a:rPr lang="en-US" sz="2800" dirty="0">
                          <a:solidFill>
                            <a:schemeClr val="bg1"/>
                          </a:solidFill>
                          <a:latin typeface="Codec Pro Bold"/>
                        </a:rPr>
                        <a:t>Evaluation Refinement: Track accuracy with diverse metrics for holistic assessment.</a:t>
                      </a:r>
                    </a:p>
                    <a:p>
                      <a:pPr algn="l">
                        <a:lnSpc>
                          <a:spcPts val="3920"/>
                        </a:lnSpc>
                        <a:defRPr/>
                      </a:pPr>
                      <a:endParaRPr lang="en-US" sz="2800" dirty="0">
                        <a:solidFill>
                          <a:srgbClr val="2667FF"/>
                        </a:solidFill>
                        <a:latin typeface="Codec Pro Bold"/>
                      </a:endParaRPr>
                    </a:p>
                    <a:p>
                      <a:pPr algn="l">
                        <a:lnSpc>
                          <a:spcPts val="3920"/>
                        </a:lnSpc>
                        <a:defRPr/>
                      </a:pPr>
                      <a:r>
                        <a:rPr lang="en-US" sz="2800" dirty="0">
                          <a:solidFill>
                            <a:srgbClr val="2667FF"/>
                          </a:solidFill>
                          <a:latin typeface="Codec Pro Bold"/>
                        </a:rPr>
                        <a:t>Exploration with Existing Algorithms:</a:t>
                      </a:r>
                    </a:p>
                    <a:p>
                      <a:pPr marL="457200" indent="-457200" algn="l">
                        <a:lnSpc>
                          <a:spcPts val="3920"/>
                        </a:lnSpc>
                        <a:buFont typeface="Arial" panose="020B0604020202020204" pitchFamily="34" charset="0"/>
                        <a:buChar char="•"/>
                        <a:defRPr/>
                      </a:pPr>
                      <a:r>
                        <a:rPr lang="en-US" sz="2800" dirty="0">
                          <a:solidFill>
                            <a:schemeClr val="bg1"/>
                          </a:solidFill>
                          <a:latin typeface="Codec Pro Bold"/>
                        </a:rPr>
                        <a:t>Benchmark &amp; Compare: Evaluate against established algorithms (</a:t>
                      </a:r>
                      <a:r>
                        <a:rPr lang="en-US" sz="2800" dirty="0" err="1">
                          <a:solidFill>
                            <a:schemeClr val="bg1"/>
                          </a:solidFill>
                          <a:latin typeface="Codec Pro Bold"/>
                        </a:rPr>
                        <a:t>AnoGAN</a:t>
                      </a:r>
                      <a:r>
                        <a:rPr lang="en-US" sz="2800" dirty="0">
                          <a:solidFill>
                            <a:schemeClr val="bg1"/>
                          </a:solidFill>
                          <a:latin typeface="Codec Pro Bold"/>
                        </a:rPr>
                        <a:t>, </a:t>
                      </a:r>
                      <a:r>
                        <a:rPr lang="en-US" sz="2800" dirty="0" err="1">
                          <a:solidFill>
                            <a:schemeClr val="bg1"/>
                          </a:solidFill>
                          <a:latin typeface="Codec Pro Bold"/>
                        </a:rPr>
                        <a:t>Ganomaly</a:t>
                      </a:r>
                      <a:r>
                        <a:rPr lang="en-US" sz="2800" dirty="0">
                          <a:solidFill>
                            <a:schemeClr val="bg1"/>
                          </a:solidFill>
                          <a:latin typeface="Codec Pro Bold"/>
                        </a:rPr>
                        <a:t>) on standardized metrics.</a:t>
                      </a:r>
                    </a:p>
                    <a:p>
                      <a:pPr marL="457200" indent="-457200" algn="l">
                        <a:lnSpc>
                          <a:spcPts val="3920"/>
                        </a:lnSpc>
                        <a:buFont typeface="Arial" panose="020B0604020202020204" pitchFamily="34" charset="0"/>
                        <a:buChar char="•"/>
                        <a:defRPr/>
                      </a:pPr>
                      <a:r>
                        <a:rPr lang="en-US" sz="2800" dirty="0">
                          <a:solidFill>
                            <a:schemeClr val="bg1"/>
                          </a:solidFill>
                          <a:latin typeface="Codec Pro Bold"/>
                        </a:rPr>
                        <a:t>Strengths &amp; Weaknesses: Analyze results, identify best-suited approaches for your specific task and data.</a:t>
                      </a:r>
                      <a:endParaRPr lang="en-US" sz="1100" dirty="0">
                        <a:solidFill>
                          <a:schemeClr val="bg1"/>
                        </a:solidFill>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a:extLst>
            <a:ext uri="{FF2B5EF4-FFF2-40B4-BE49-F238E27FC236}">
              <a16:creationId xmlns:a16="http://schemas.microsoft.com/office/drawing/2014/main" id="{9E4A63DC-5B32-CFFE-028F-27A63E3627D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6E7EAE5-40D9-0CC2-130F-2866D1E1732B}"/>
              </a:ext>
            </a:extLst>
          </p:cNvPr>
          <p:cNvSpPr txBox="1"/>
          <p:nvPr/>
        </p:nvSpPr>
        <p:spPr>
          <a:xfrm>
            <a:off x="1028700" y="4000500"/>
            <a:ext cx="5771288" cy="1064394"/>
          </a:xfrm>
          <a:prstGeom prst="rect">
            <a:avLst/>
          </a:prstGeom>
        </p:spPr>
        <p:txBody>
          <a:bodyPr lIns="0" tIns="0" rIns="0" bIns="0" rtlCol="0" anchor="t">
            <a:spAutoFit/>
          </a:bodyPr>
          <a:lstStyle/>
          <a:p>
            <a:pPr>
              <a:lnSpc>
                <a:spcPts val="8250"/>
              </a:lnSpc>
            </a:pPr>
            <a:r>
              <a:rPr lang="en-US" sz="7500" dirty="0">
                <a:solidFill>
                  <a:srgbClr val="FFFFFF"/>
                </a:solidFill>
                <a:latin typeface="Codec Pro Bold"/>
              </a:rPr>
              <a:t>Next Steps</a:t>
            </a:r>
          </a:p>
        </p:txBody>
      </p:sp>
      <p:graphicFrame>
        <p:nvGraphicFramePr>
          <p:cNvPr id="3" name="Table 3">
            <a:extLst>
              <a:ext uri="{FF2B5EF4-FFF2-40B4-BE49-F238E27FC236}">
                <a16:creationId xmlns:a16="http://schemas.microsoft.com/office/drawing/2014/main" id="{58180B12-4D51-2191-D2FE-49CDB5EEF40F}"/>
              </a:ext>
            </a:extLst>
          </p:cNvPr>
          <p:cNvGraphicFramePr>
            <a:graphicFrameLocks noGrp="1"/>
          </p:cNvGraphicFramePr>
          <p:nvPr>
            <p:extLst>
              <p:ext uri="{D42A27DB-BD31-4B8C-83A1-F6EECF244321}">
                <p14:modId xmlns:p14="http://schemas.microsoft.com/office/powerpoint/2010/main" val="1343382559"/>
              </p:ext>
            </p:extLst>
          </p:nvPr>
        </p:nvGraphicFramePr>
        <p:xfrm>
          <a:off x="7620000" y="1028700"/>
          <a:ext cx="9875436" cy="8275574"/>
        </p:xfrm>
        <a:graphic>
          <a:graphicData uri="http://schemas.openxmlformats.org/drawingml/2006/table">
            <a:tbl>
              <a:tblPr/>
              <a:tblGrid>
                <a:gridCol w="9875436">
                  <a:extLst>
                    <a:ext uri="{9D8B030D-6E8A-4147-A177-3AD203B41FA5}">
                      <a16:colId xmlns:a16="http://schemas.microsoft.com/office/drawing/2014/main" val="20000"/>
                    </a:ext>
                  </a:extLst>
                </a:gridCol>
              </a:tblGrid>
              <a:tr h="3145588">
                <a:tc>
                  <a:txBody>
                    <a:bodyPr/>
                    <a:lstStyle/>
                    <a:p>
                      <a:pPr algn="l">
                        <a:lnSpc>
                          <a:spcPts val="3920"/>
                        </a:lnSpc>
                        <a:defRPr/>
                      </a:pPr>
                      <a:r>
                        <a:rPr lang="en-US" sz="2800" dirty="0">
                          <a:solidFill>
                            <a:srgbClr val="2667FF"/>
                          </a:solidFill>
                          <a:latin typeface="Codec Pro Bold"/>
                        </a:rPr>
                        <a:t>Next-Level Exploration:</a:t>
                      </a:r>
                    </a:p>
                    <a:p>
                      <a:pPr marL="457200" indent="-457200" algn="l">
                        <a:lnSpc>
                          <a:spcPts val="3920"/>
                        </a:lnSpc>
                        <a:buFont typeface="Arial" panose="020B0604020202020204" pitchFamily="34" charset="0"/>
                        <a:buChar char="•"/>
                        <a:defRPr/>
                      </a:pPr>
                      <a:r>
                        <a:rPr lang="en-US" sz="2800" dirty="0">
                          <a:solidFill>
                            <a:schemeClr val="bg1"/>
                          </a:solidFill>
                          <a:latin typeface="Codec Pro Bold"/>
                        </a:rPr>
                        <a:t>Implement </a:t>
                      </a:r>
                      <a:r>
                        <a:rPr lang="en-US" sz="2800" dirty="0" err="1">
                          <a:solidFill>
                            <a:schemeClr val="bg1"/>
                          </a:solidFill>
                          <a:latin typeface="Codec Pro Bold"/>
                        </a:rPr>
                        <a:t>AnoGAN-ViTGAN</a:t>
                      </a:r>
                      <a:r>
                        <a:rPr lang="en-US" sz="2800" dirty="0">
                          <a:solidFill>
                            <a:schemeClr val="bg1"/>
                          </a:solidFill>
                          <a:latin typeface="Codec Pro Bold"/>
                        </a:rPr>
                        <a:t>: Adapt specific architectures for your task and data characteristics.</a:t>
                      </a:r>
                    </a:p>
                    <a:p>
                      <a:pPr marL="457200" indent="-457200" algn="l">
                        <a:lnSpc>
                          <a:spcPts val="3920"/>
                        </a:lnSpc>
                        <a:buFont typeface="Arial" panose="020B0604020202020204" pitchFamily="34" charset="0"/>
                        <a:buChar char="•"/>
                        <a:defRPr/>
                      </a:pPr>
                      <a:r>
                        <a:rPr lang="en-US" sz="2800" dirty="0">
                          <a:solidFill>
                            <a:schemeClr val="bg1"/>
                          </a:solidFill>
                          <a:latin typeface="Codec Pro Bold"/>
                        </a:rPr>
                        <a:t>Evaluation &amp; Ablation: Compare its performance against previous models and explore its internal contribution.</a:t>
                      </a:r>
                    </a:p>
                    <a:p>
                      <a:pPr marL="457200" indent="-457200" algn="l">
                        <a:lnSpc>
                          <a:spcPts val="3920"/>
                        </a:lnSpc>
                        <a:buFont typeface="Arial" panose="020B0604020202020204" pitchFamily="34" charset="0"/>
                        <a:buChar char="•"/>
                        <a:defRPr/>
                      </a:pPr>
                      <a:endParaRPr lang="en-US" sz="2800" dirty="0">
                        <a:solidFill>
                          <a:schemeClr val="bg1"/>
                        </a:solidFill>
                        <a:latin typeface="Codec Pro Bold"/>
                      </a:endParaRPr>
                    </a:p>
                    <a:p>
                      <a:pPr algn="l">
                        <a:lnSpc>
                          <a:spcPts val="3920"/>
                        </a:lnSpc>
                        <a:defRPr/>
                      </a:pPr>
                      <a:r>
                        <a:rPr lang="en-US" sz="2800" dirty="0">
                          <a:solidFill>
                            <a:srgbClr val="2667FF"/>
                          </a:solidFill>
                          <a:latin typeface="Codec Pro Bold"/>
                        </a:rPr>
                        <a:t>Further Considerations:</a:t>
                      </a:r>
                    </a:p>
                    <a:p>
                      <a:pPr marL="457200" indent="-457200" algn="l">
                        <a:lnSpc>
                          <a:spcPts val="3920"/>
                        </a:lnSpc>
                        <a:buFont typeface="Arial" panose="020B0604020202020204" pitchFamily="34" charset="0"/>
                        <a:buChar char="•"/>
                        <a:defRPr/>
                      </a:pPr>
                      <a:r>
                        <a:rPr lang="en-US" sz="2800" dirty="0">
                          <a:solidFill>
                            <a:schemeClr val="bg1"/>
                          </a:solidFill>
                          <a:latin typeface="Codec Pro Bold"/>
                        </a:rPr>
                        <a:t>Domain Knowledge: Integrate domain-specific insights for improved modeling and interpretation.</a:t>
                      </a:r>
                    </a:p>
                    <a:p>
                      <a:pPr marL="457200" indent="-457200" algn="l">
                        <a:lnSpc>
                          <a:spcPts val="3920"/>
                        </a:lnSpc>
                        <a:buFont typeface="Arial" panose="020B0604020202020204" pitchFamily="34" charset="0"/>
                        <a:buChar char="•"/>
                        <a:defRPr/>
                      </a:pPr>
                      <a:r>
                        <a:rPr lang="en-US" sz="2800" dirty="0">
                          <a:solidFill>
                            <a:schemeClr val="bg1"/>
                          </a:solidFill>
                          <a:latin typeface="Codec Pro Bold"/>
                        </a:rPr>
                        <a:t>Visualization &amp; Interpretability: Use visualization techniques to understand detected anomalies and explain model decisions.</a:t>
                      </a:r>
                    </a:p>
                    <a:p>
                      <a:pPr marL="457200" indent="-457200" algn="l">
                        <a:lnSpc>
                          <a:spcPts val="3920"/>
                        </a:lnSpc>
                        <a:buFont typeface="Arial" panose="020B0604020202020204" pitchFamily="34" charset="0"/>
                        <a:buChar char="•"/>
                        <a:defRPr/>
                      </a:pPr>
                      <a:r>
                        <a:rPr lang="en-US" sz="2800" dirty="0">
                          <a:solidFill>
                            <a:schemeClr val="bg1"/>
                          </a:solidFill>
                          <a:latin typeface="Codec Pro Bold"/>
                        </a:rPr>
                        <a:t>Ethical Implications: Proactively address ethical concerns like fairness and bias for responsible deployment.</a:t>
                      </a:r>
                      <a:endParaRPr lang="en-US" sz="1100" dirty="0">
                        <a:solidFill>
                          <a:schemeClr val="bg1"/>
                        </a:solidFill>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491928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grpSp>
        <p:nvGrpSpPr>
          <p:cNvPr id="2" name="Group 2"/>
          <p:cNvGrpSpPr/>
          <p:nvPr/>
        </p:nvGrpSpPr>
        <p:grpSpPr>
          <a:xfrm>
            <a:off x="3429846" y="1028700"/>
            <a:ext cx="11428307" cy="1680526"/>
            <a:chOff x="0" y="0"/>
            <a:chExt cx="15237743" cy="2240701"/>
          </a:xfrm>
        </p:grpSpPr>
        <p:sp>
          <p:nvSpPr>
            <p:cNvPr id="3" name="TextBox 3"/>
            <p:cNvSpPr txBox="1"/>
            <p:nvPr/>
          </p:nvSpPr>
          <p:spPr>
            <a:xfrm>
              <a:off x="0" y="1677457"/>
              <a:ext cx="15237743" cy="563244"/>
            </a:xfrm>
            <a:prstGeom prst="rect">
              <a:avLst/>
            </a:prstGeom>
          </p:spPr>
          <p:txBody>
            <a:bodyPr lIns="0" tIns="0" rIns="0" bIns="0" rtlCol="0" anchor="t">
              <a:spAutoFit/>
            </a:bodyPr>
            <a:lstStyle/>
            <a:p>
              <a:pPr marL="0" lvl="0" indent="0" algn="ctr">
                <a:lnSpc>
                  <a:spcPts val="3360"/>
                </a:lnSpc>
                <a:spcBef>
                  <a:spcPct val="0"/>
                </a:spcBef>
              </a:pPr>
              <a:endParaRPr/>
            </a:p>
          </p:txBody>
        </p:sp>
        <p:sp>
          <p:nvSpPr>
            <p:cNvPr id="4" name="TextBox 4"/>
            <p:cNvSpPr txBox="1"/>
            <p:nvPr/>
          </p:nvSpPr>
          <p:spPr>
            <a:xfrm>
              <a:off x="0" y="-47625"/>
              <a:ext cx="15237743" cy="1571625"/>
            </a:xfrm>
            <a:prstGeom prst="rect">
              <a:avLst/>
            </a:prstGeom>
          </p:spPr>
          <p:txBody>
            <a:bodyPr lIns="0" tIns="0" rIns="0" bIns="0" rtlCol="0" anchor="t">
              <a:spAutoFit/>
            </a:bodyPr>
            <a:lstStyle/>
            <a:p>
              <a:pPr algn="ctr">
                <a:lnSpc>
                  <a:spcPts val="8250"/>
                </a:lnSpc>
              </a:pPr>
              <a:r>
                <a:rPr lang="en-US" sz="7500">
                  <a:solidFill>
                    <a:srgbClr val="FFFFFF"/>
                  </a:solidFill>
                  <a:latin typeface="Codec Pro Bold"/>
                </a:rPr>
                <a:t>Proposed </a:t>
              </a:r>
              <a:r>
                <a:rPr lang="en-US" sz="7500">
                  <a:solidFill>
                    <a:srgbClr val="2667FF"/>
                  </a:solidFill>
                  <a:latin typeface="Codec Pro Bold"/>
                </a:rPr>
                <a:t>Timeline</a:t>
              </a:r>
            </a:p>
          </p:txBody>
        </p:sp>
      </p:grpSp>
      <p:sp>
        <p:nvSpPr>
          <p:cNvPr id="5" name="Freeform 5"/>
          <p:cNvSpPr/>
          <p:nvPr/>
        </p:nvSpPr>
        <p:spPr>
          <a:xfrm flipH="1" flipV="1">
            <a:off x="-1380193" y="7044158"/>
            <a:ext cx="19849827" cy="7182028"/>
          </a:xfrm>
          <a:custGeom>
            <a:avLst/>
            <a:gdLst/>
            <a:ahLst/>
            <a:cxnLst/>
            <a:rect l="l" t="t" r="r" b="b"/>
            <a:pathLst>
              <a:path w="19849827" h="7182028">
                <a:moveTo>
                  <a:pt x="19849827" y="7182028"/>
                </a:moveTo>
                <a:lnTo>
                  <a:pt x="0" y="7182028"/>
                </a:lnTo>
                <a:lnTo>
                  <a:pt x="0" y="0"/>
                </a:lnTo>
                <a:lnTo>
                  <a:pt x="19849827" y="0"/>
                </a:lnTo>
                <a:lnTo>
                  <a:pt x="19849827" y="7182028"/>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297057" y="4681509"/>
            <a:ext cx="3393583" cy="1004007"/>
            <a:chOff x="0" y="0"/>
            <a:chExt cx="821369" cy="243006"/>
          </a:xfrm>
        </p:grpSpPr>
        <p:sp>
          <p:nvSpPr>
            <p:cNvPr id="7" name="Freeform 7"/>
            <p:cNvSpPr/>
            <p:nvPr/>
          </p:nvSpPr>
          <p:spPr>
            <a:xfrm>
              <a:off x="0" y="0"/>
              <a:ext cx="821369" cy="243006"/>
            </a:xfrm>
            <a:custGeom>
              <a:avLst/>
              <a:gdLst/>
              <a:ahLst/>
              <a:cxnLst/>
              <a:rect l="l" t="t" r="r" b="b"/>
              <a:pathLst>
                <a:path w="821369" h="243006">
                  <a:moveTo>
                    <a:pt x="31939" y="0"/>
                  </a:moveTo>
                  <a:lnTo>
                    <a:pt x="789430" y="0"/>
                  </a:lnTo>
                  <a:cubicBezTo>
                    <a:pt x="807070" y="0"/>
                    <a:pt x="821369" y="14299"/>
                    <a:pt x="821369" y="31939"/>
                  </a:cubicBezTo>
                  <a:lnTo>
                    <a:pt x="821369" y="211067"/>
                  </a:lnTo>
                  <a:cubicBezTo>
                    <a:pt x="821369" y="228706"/>
                    <a:pt x="807070" y="243006"/>
                    <a:pt x="789430" y="243006"/>
                  </a:cubicBezTo>
                  <a:lnTo>
                    <a:pt x="31939" y="243006"/>
                  </a:lnTo>
                  <a:cubicBezTo>
                    <a:pt x="14299" y="243006"/>
                    <a:pt x="0" y="228706"/>
                    <a:pt x="0" y="211067"/>
                  </a:cubicBezTo>
                  <a:lnTo>
                    <a:pt x="0" y="31939"/>
                  </a:lnTo>
                  <a:cubicBezTo>
                    <a:pt x="0" y="14299"/>
                    <a:pt x="14299" y="0"/>
                    <a:pt x="31939" y="0"/>
                  </a:cubicBezTo>
                  <a:close/>
                </a:path>
              </a:pathLst>
            </a:custGeom>
            <a:solidFill>
              <a:srgbClr val="2667FF"/>
            </a:solidFill>
          </p:spPr>
        </p:sp>
        <p:sp>
          <p:nvSpPr>
            <p:cNvPr id="8" name="TextBox 8"/>
            <p:cNvSpPr txBox="1"/>
            <p:nvPr/>
          </p:nvSpPr>
          <p:spPr>
            <a:xfrm>
              <a:off x="0" y="-85725"/>
              <a:ext cx="821369" cy="328731"/>
            </a:xfrm>
            <a:prstGeom prst="rect">
              <a:avLst/>
            </a:prstGeom>
          </p:spPr>
          <p:txBody>
            <a:bodyPr lIns="254000" tIns="254000" rIns="254000" bIns="254000" rtlCol="0" anchor="ctr"/>
            <a:lstStyle/>
            <a:p>
              <a:pPr algn="ctr">
                <a:lnSpc>
                  <a:spcPts val="3499"/>
                </a:lnSpc>
              </a:pPr>
              <a:r>
                <a:rPr lang="en-US" sz="2499">
                  <a:solidFill>
                    <a:srgbClr val="FFFFFF"/>
                  </a:solidFill>
                  <a:latin typeface="Codec Pro Bold"/>
                </a:rPr>
                <a:t>DECEMBER’23</a:t>
              </a:r>
            </a:p>
          </p:txBody>
        </p:sp>
      </p:grpSp>
      <p:grpSp>
        <p:nvGrpSpPr>
          <p:cNvPr id="9" name="Group 9"/>
          <p:cNvGrpSpPr/>
          <p:nvPr/>
        </p:nvGrpSpPr>
        <p:grpSpPr>
          <a:xfrm>
            <a:off x="5419077" y="4681509"/>
            <a:ext cx="3332363" cy="1004007"/>
            <a:chOff x="0" y="0"/>
            <a:chExt cx="806552" cy="243006"/>
          </a:xfrm>
        </p:grpSpPr>
        <p:sp>
          <p:nvSpPr>
            <p:cNvPr id="10" name="Freeform 10"/>
            <p:cNvSpPr/>
            <p:nvPr/>
          </p:nvSpPr>
          <p:spPr>
            <a:xfrm>
              <a:off x="0" y="0"/>
              <a:ext cx="806552" cy="243006"/>
            </a:xfrm>
            <a:custGeom>
              <a:avLst/>
              <a:gdLst/>
              <a:ahLst/>
              <a:cxnLst/>
              <a:rect l="l" t="t" r="r" b="b"/>
              <a:pathLst>
                <a:path w="806552" h="243006">
                  <a:moveTo>
                    <a:pt x="32526" y="0"/>
                  </a:moveTo>
                  <a:lnTo>
                    <a:pt x="774026" y="0"/>
                  </a:lnTo>
                  <a:cubicBezTo>
                    <a:pt x="791990" y="0"/>
                    <a:pt x="806552" y="14562"/>
                    <a:pt x="806552" y="32526"/>
                  </a:cubicBezTo>
                  <a:lnTo>
                    <a:pt x="806552" y="210480"/>
                  </a:lnTo>
                  <a:cubicBezTo>
                    <a:pt x="806552" y="219107"/>
                    <a:pt x="803125" y="227380"/>
                    <a:pt x="797025" y="233479"/>
                  </a:cubicBezTo>
                  <a:cubicBezTo>
                    <a:pt x="790926" y="239579"/>
                    <a:pt x="782653" y="243006"/>
                    <a:pt x="774026" y="243006"/>
                  </a:cubicBezTo>
                  <a:lnTo>
                    <a:pt x="32526" y="243006"/>
                  </a:lnTo>
                  <a:cubicBezTo>
                    <a:pt x="23899" y="243006"/>
                    <a:pt x="15626" y="239579"/>
                    <a:pt x="9527" y="233479"/>
                  </a:cubicBezTo>
                  <a:cubicBezTo>
                    <a:pt x="3427" y="227380"/>
                    <a:pt x="0" y="219107"/>
                    <a:pt x="0" y="210480"/>
                  </a:cubicBezTo>
                  <a:lnTo>
                    <a:pt x="0" y="32526"/>
                  </a:lnTo>
                  <a:cubicBezTo>
                    <a:pt x="0" y="23899"/>
                    <a:pt x="3427" y="15626"/>
                    <a:pt x="9527" y="9527"/>
                  </a:cubicBezTo>
                  <a:cubicBezTo>
                    <a:pt x="15626" y="3427"/>
                    <a:pt x="23899" y="0"/>
                    <a:pt x="32526" y="0"/>
                  </a:cubicBezTo>
                  <a:close/>
                </a:path>
              </a:pathLst>
            </a:custGeom>
            <a:solidFill>
              <a:srgbClr val="2667FF"/>
            </a:solidFill>
          </p:spPr>
        </p:sp>
        <p:sp>
          <p:nvSpPr>
            <p:cNvPr id="11" name="TextBox 11"/>
            <p:cNvSpPr txBox="1"/>
            <p:nvPr/>
          </p:nvSpPr>
          <p:spPr>
            <a:xfrm>
              <a:off x="0" y="-85725"/>
              <a:ext cx="806552" cy="328731"/>
            </a:xfrm>
            <a:prstGeom prst="rect">
              <a:avLst/>
            </a:prstGeom>
          </p:spPr>
          <p:txBody>
            <a:bodyPr lIns="254000" tIns="254000" rIns="254000" bIns="254000" rtlCol="0" anchor="ctr"/>
            <a:lstStyle/>
            <a:p>
              <a:pPr algn="ctr">
                <a:lnSpc>
                  <a:spcPts val="3499"/>
                </a:lnSpc>
              </a:pPr>
              <a:r>
                <a:rPr lang="en-US" sz="2499">
                  <a:solidFill>
                    <a:srgbClr val="FFFFFF"/>
                  </a:solidFill>
                  <a:latin typeface="Codec Pro Bold"/>
                </a:rPr>
                <a:t>JANUARY’24</a:t>
              </a:r>
            </a:p>
          </p:txBody>
        </p:sp>
      </p:grpSp>
      <p:grpSp>
        <p:nvGrpSpPr>
          <p:cNvPr id="12" name="Group 12"/>
          <p:cNvGrpSpPr/>
          <p:nvPr/>
        </p:nvGrpSpPr>
        <p:grpSpPr>
          <a:xfrm>
            <a:off x="13540677" y="4681509"/>
            <a:ext cx="3332363" cy="1004007"/>
            <a:chOff x="0" y="0"/>
            <a:chExt cx="806552" cy="243006"/>
          </a:xfrm>
        </p:grpSpPr>
        <p:sp>
          <p:nvSpPr>
            <p:cNvPr id="13" name="Freeform 13"/>
            <p:cNvSpPr/>
            <p:nvPr/>
          </p:nvSpPr>
          <p:spPr>
            <a:xfrm>
              <a:off x="0" y="0"/>
              <a:ext cx="806552" cy="243006"/>
            </a:xfrm>
            <a:custGeom>
              <a:avLst/>
              <a:gdLst/>
              <a:ahLst/>
              <a:cxnLst/>
              <a:rect l="l" t="t" r="r" b="b"/>
              <a:pathLst>
                <a:path w="806552" h="243006">
                  <a:moveTo>
                    <a:pt x="32526" y="0"/>
                  </a:moveTo>
                  <a:lnTo>
                    <a:pt x="774026" y="0"/>
                  </a:lnTo>
                  <a:cubicBezTo>
                    <a:pt x="791990" y="0"/>
                    <a:pt x="806552" y="14562"/>
                    <a:pt x="806552" y="32526"/>
                  </a:cubicBezTo>
                  <a:lnTo>
                    <a:pt x="806552" y="210480"/>
                  </a:lnTo>
                  <a:cubicBezTo>
                    <a:pt x="806552" y="219107"/>
                    <a:pt x="803125" y="227380"/>
                    <a:pt x="797025" y="233479"/>
                  </a:cubicBezTo>
                  <a:cubicBezTo>
                    <a:pt x="790926" y="239579"/>
                    <a:pt x="782653" y="243006"/>
                    <a:pt x="774026" y="243006"/>
                  </a:cubicBezTo>
                  <a:lnTo>
                    <a:pt x="32526" y="243006"/>
                  </a:lnTo>
                  <a:cubicBezTo>
                    <a:pt x="23899" y="243006"/>
                    <a:pt x="15626" y="239579"/>
                    <a:pt x="9527" y="233479"/>
                  </a:cubicBezTo>
                  <a:cubicBezTo>
                    <a:pt x="3427" y="227380"/>
                    <a:pt x="0" y="219107"/>
                    <a:pt x="0" y="210480"/>
                  </a:cubicBezTo>
                  <a:lnTo>
                    <a:pt x="0" y="32526"/>
                  </a:lnTo>
                  <a:cubicBezTo>
                    <a:pt x="0" y="23899"/>
                    <a:pt x="3427" y="15626"/>
                    <a:pt x="9527" y="9527"/>
                  </a:cubicBezTo>
                  <a:cubicBezTo>
                    <a:pt x="15626" y="3427"/>
                    <a:pt x="23899" y="0"/>
                    <a:pt x="32526" y="0"/>
                  </a:cubicBezTo>
                  <a:close/>
                </a:path>
              </a:pathLst>
            </a:custGeom>
            <a:solidFill>
              <a:srgbClr val="2667FF"/>
            </a:solidFill>
          </p:spPr>
        </p:sp>
        <p:sp>
          <p:nvSpPr>
            <p:cNvPr id="14" name="TextBox 14"/>
            <p:cNvSpPr txBox="1"/>
            <p:nvPr/>
          </p:nvSpPr>
          <p:spPr>
            <a:xfrm>
              <a:off x="0" y="-85725"/>
              <a:ext cx="806552" cy="328731"/>
            </a:xfrm>
            <a:prstGeom prst="rect">
              <a:avLst/>
            </a:prstGeom>
          </p:spPr>
          <p:txBody>
            <a:bodyPr lIns="254000" tIns="254000" rIns="254000" bIns="254000" rtlCol="0" anchor="ctr"/>
            <a:lstStyle/>
            <a:p>
              <a:pPr algn="ctr">
                <a:lnSpc>
                  <a:spcPts val="3499"/>
                </a:lnSpc>
              </a:pPr>
              <a:r>
                <a:rPr lang="en-US" sz="2499">
                  <a:solidFill>
                    <a:srgbClr val="FFFFFF"/>
                  </a:solidFill>
                  <a:latin typeface="Codec Pro Bold"/>
                </a:rPr>
                <a:t>MARCH’24</a:t>
              </a:r>
            </a:p>
          </p:txBody>
        </p:sp>
      </p:grpSp>
      <p:grpSp>
        <p:nvGrpSpPr>
          <p:cNvPr id="15" name="Group 15"/>
          <p:cNvGrpSpPr/>
          <p:nvPr/>
        </p:nvGrpSpPr>
        <p:grpSpPr>
          <a:xfrm>
            <a:off x="9479877" y="4681509"/>
            <a:ext cx="3332363" cy="1004007"/>
            <a:chOff x="0" y="0"/>
            <a:chExt cx="806552" cy="243006"/>
          </a:xfrm>
        </p:grpSpPr>
        <p:sp>
          <p:nvSpPr>
            <p:cNvPr id="16" name="Freeform 16"/>
            <p:cNvSpPr/>
            <p:nvPr/>
          </p:nvSpPr>
          <p:spPr>
            <a:xfrm>
              <a:off x="0" y="0"/>
              <a:ext cx="806552" cy="243006"/>
            </a:xfrm>
            <a:custGeom>
              <a:avLst/>
              <a:gdLst/>
              <a:ahLst/>
              <a:cxnLst/>
              <a:rect l="l" t="t" r="r" b="b"/>
              <a:pathLst>
                <a:path w="806552" h="243006">
                  <a:moveTo>
                    <a:pt x="32526" y="0"/>
                  </a:moveTo>
                  <a:lnTo>
                    <a:pt x="774026" y="0"/>
                  </a:lnTo>
                  <a:cubicBezTo>
                    <a:pt x="791990" y="0"/>
                    <a:pt x="806552" y="14562"/>
                    <a:pt x="806552" y="32526"/>
                  </a:cubicBezTo>
                  <a:lnTo>
                    <a:pt x="806552" y="210480"/>
                  </a:lnTo>
                  <a:cubicBezTo>
                    <a:pt x="806552" y="219107"/>
                    <a:pt x="803125" y="227380"/>
                    <a:pt x="797025" y="233479"/>
                  </a:cubicBezTo>
                  <a:cubicBezTo>
                    <a:pt x="790926" y="239579"/>
                    <a:pt x="782653" y="243006"/>
                    <a:pt x="774026" y="243006"/>
                  </a:cubicBezTo>
                  <a:lnTo>
                    <a:pt x="32526" y="243006"/>
                  </a:lnTo>
                  <a:cubicBezTo>
                    <a:pt x="23899" y="243006"/>
                    <a:pt x="15626" y="239579"/>
                    <a:pt x="9527" y="233479"/>
                  </a:cubicBezTo>
                  <a:cubicBezTo>
                    <a:pt x="3427" y="227380"/>
                    <a:pt x="0" y="219107"/>
                    <a:pt x="0" y="210480"/>
                  </a:cubicBezTo>
                  <a:lnTo>
                    <a:pt x="0" y="32526"/>
                  </a:lnTo>
                  <a:cubicBezTo>
                    <a:pt x="0" y="23899"/>
                    <a:pt x="3427" y="15626"/>
                    <a:pt x="9527" y="9527"/>
                  </a:cubicBezTo>
                  <a:cubicBezTo>
                    <a:pt x="15626" y="3427"/>
                    <a:pt x="23899" y="0"/>
                    <a:pt x="32526" y="0"/>
                  </a:cubicBezTo>
                  <a:close/>
                </a:path>
              </a:pathLst>
            </a:custGeom>
            <a:solidFill>
              <a:srgbClr val="2667FF"/>
            </a:solidFill>
          </p:spPr>
        </p:sp>
        <p:sp>
          <p:nvSpPr>
            <p:cNvPr id="17" name="TextBox 17"/>
            <p:cNvSpPr txBox="1"/>
            <p:nvPr/>
          </p:nvSpPr>
          <p:spPr>
            <a:xfrm>
              <a:off x="0" y="-85725"/>
              <a:ext cx="806552" cy="328731"/>
            </a:xfrm>
            <a:prstGeom prst="rect">
              <a:avLst/>
            </a:prstGeom>
          </p:spPr>
          <p:txBody>
            <a:bodyPr lIns="254000" tIns="254000" rIns="254000" bIns="254000" rtlCol="0" anchor="ctr"/>
            <a:lstStyle/>
            <a:p>
              <a:pPr algn="ctr">
                <a:lnSpc>
                  <a:spcPts val="3499"/>
                </a:lnSpc>
              </a:pPr>
              <a:r>
                <a:rPr lang="en-US" sz="2499">
                  <a:solidFill>
                    <a:srgbClr val="FFFFFF"/>
                  </a:solidFill>
                  <a:latin typeface="Codec Pro Bold"/>
                </a:rPr>
                <a:t>FEBRUARY’24</a:t>
              </a:r>
            </a:p>
          </p:txBody>
        </p:sp>
      </p:grpSp>
      <p:sp>
        <p:nvSpPr>
          <p:cNvPr id="18" name="AutoShape 18"/>
          <p:cNvSpPr/>
          <p:nvPr/>
        </p:nvSpPr>
        <p:spPr>
          <a:xfrm>
            <a:off x="4690640" y="5183512"/>
            <a:ext cx="728437" cy="0"/>
          </a:xfrm>
          <a:prstGeom prst="line">
            <a:avLst/>
          </a:prstGeom>
          <a:ln w="9525" cap="flat">
            <a:solidFill>
              <a:srgbClr val="FFFFFF"/>
            </a:solidFill>
            <a:prstDash val="solid"/>
            <a:headEnd type="none" w="sm" len="sm"/>
            <a:tailEnd type="none" w="sm" len="sm"/>
          </a:ln>
        </p:spPr>
      </p:sp>
      <p:sp>
        <p:nvSpPr>
          <p:cNvPr id="19" name="AutoShape 19"/>
          <p:cNvSpPr/>
          <p:nvPr/>
        </p:nvSpPr>
        <p:spPr>
          <a:xfrm>
            <a:off x="8751440" y="5183512"/>
            <a:ext cx="728437" cy="0"/>
          </a:xfrm>
          <a:prstGeom prst="line">
            <a:avLst/>
          </a:prstGeom>
          <a:ln w="9525" cap="flat">
            <a:solidFill>
              <a:srgbClr val="FFFFFF"/>
            </a:solidFill>
            <a:prstDash val="solid"/>
            <a:headEnd type="none" w="sm" len="sm"/>
            <a:tailEnd type="none" w="sm" len="sm"/>
          </a:ln>
        </p:spPr>
      </p:sp>
      <p:sp>
        <p:nvSpPr>
          <p:cNvPr id="20" name="AutoShape 20"/>
          <p:cNvSpPr/>
          <p:nvPr/>
        </p:nvSpPr>
        <p:spPr>
          <a:xfrm>
            <a:off x="12812240" y="5183512"/>
            <a:ext cx="728437" cy="0"/>
          </a:xfrm>
          <a:prstGeom prst="line">
            <a:avLst/>
          </a:prstGeom>
          <a:ln w="9525" cap="flat">
            <a:solidFill>
              <a:srgbClr val="FFFFFF"/>
            </a:solidFill>
            <a:prstDash val="solid"/>
            <a:headEnd type="none" w="sm" len="sm"/>
            <a:tailEnd type="none" w="sm" len="sm"/>
          </a:ln>
        </p:spPr>
      </p:sp>
      <p:sp>
        <p:nvSpPr>
          <p:cNvPr id="21" name="TextBox 21"/>
          <p:cNvSpPr txBox="1"/>
          <p:nvPr/>
        </p:nvSpPr>
        <p:spPr>
          <a:xfrm>
            <a:off x="1297057" y="5880838"/>
            <a:ext cx="3393583" cy="2037080"/>
          </a:xfrm>
          <a:prstGeom prst="rect">
            <a:avLst/>
          </a:prstGeom>
        </p:spPr>
        <p:txBody>
          <a:bodyPr lIns="0" tIns="0" rIns="0" bIns="0" rtlCol="0" anchor="t">
            <a:spAutoFit/>
          </a:bodyPr>
          <a:lstStyle/>
          <a:p>
            <a:pPr algn="ctr">
              <a:lnSpc>
                <a:spcPts val="3220"/>
              </a:lnSpc>
            </a:pPr>
            <a:r>
              <a:rPr lang="en-US" sz="2300">
                <a:solidFill>
                  <a:srgbClr val="FFFFFF"/>
                </a:solidFill>
                <a:latin typeface="Codec Pro"/>
              </a:rPr>
              <a:t>Literature review, dataset acquisition (MIMIC-CXR, NIH Chest X-ray Dataset), initial experiments.</a:t>
            </a:r>
          </a:p>
        </p:txBody>
      </p:sp>
      <p:sp>
        <p:nvSpPr>
          <p:cNvPr id="22" name="TextBox 22"/>
          <p:cNvSpPr txBox="1"/>
          <p:nvPr/>
        </p:nvSpPr>
        <p:spPr>
          <a:xfrm>
            <a:off x="5419077" y="5880838"/>
            <a:ext cx="3393583" cy="2037080"/>
          </a:xfrm>
          <a:prstGeom prst="rect">
            <a:avLst/>
          </a:prstGeom>
        </p:spPr>
        <p:txBody>
          <a:bodyPr lIns="0" tIns="0" rIns="0" bIns="0" rtlCol="0" anchor="t">
            <a:spAutoFit/>
          </a:bodyPr>
          <a:lstStyle/>
          <a:p>
            <a:pPr algn="ctr">
              <a:lnSpc>
                <a:spcPts val="3220"/>
              </a:lnSpc>
            </a:pPr>
            <a:r>
              <a:rPr lang="en-US" sz="2300">
                <a:solidFill>
                  <a:srgbClr val="FFFFFF"/>
                </a:solidFill>
                <a:latin typeface="Codec Pro"/>
              </a:rPr>
              <a:t>GAN and attention model design and implementation, initial training and validation on selected datasets.</a:t>
            </a:r>
          </a:p>
        </p:txBody>
      </p:sp>
      <p:sp>
        <p:nvSpPr>
          <p:cNvPr id="23" name="TextBox 23"/>
          <p:cNvSpPr txBox="1"/>
          <p:nvPr/>
        </p:nvSpPr>
        <p:spPr>
          <a:xfrm>
            <a:off x="9479877" y="5890363"/>
            <a:ext cx="3393583" cy="2037080"/>
          </a:xfrm>
          <a:prstGeom prst="rect">
            <a:avLst/>
          </a:prstGeom>
        </p:spPr>
        <p:txBody>
          <a:bodyPr lIns="0" tIns="0" rIns="0" bIns="0" rtlCol="0" anchor="t">
            <a:spAutoFit/>
          </a:bodyPr>
          <a:lstStyle/>
          <a:p>
            <a:pPr algn="ctr">
              <a:lnSpc>
                <a:spcPts val="3220"/>
              </a:lnSpc>
            </a:pPr>
            <a:r>
              <a:rPr lang="en-US" sz="2300">
                <a:solidFill>
                  <a:srgbClr val="FFFFFF"/>
                </a:solidFill>
                <a:latin typeface="Codec Pro"/>
              </a:rPr>
              <a:t>Model refinement, hyperparameter tuning, comparison with existing methods, preliminary analysis.</a:t>
            </a:r>
          </a:p>
        </p:txBody>
      </p:sp>
      <p:sp>
        <p:nvSpPr>
          <p:cNvPr id="24" name="TextBox 24"/>
          <p:cNvSpPr txBox="1"/>
          <p:nvPr/>
        </p:nvSpPr>
        <p:spPr>
          <a:xfrm>
            <a:off x="13597360" y="5880838"/>
            <a:ext cx="3393583" cy="3237230"/>
          </a:xfrm>
          <a:prstGeom prst="rect">
            <a:avLst/>
          </a:prstGeom>
        </p:spPr>
        <p:txBody>
          <a:bodyPr lIns="0" tIns="0" rIns="0" bIns="0" rtlCol="0" anchor="t">
            <a:spAutoFit/>
          </a:bodyPr>
          <a:lstStyle/>
          <a:p>
            <a:pPr algn="ctr">
              <a:lnSpc>
                <a:spcPts val="3220"/>
              </a:lnSpc>
            </a:pPr>
            <a:r>
              <a:rPr lang="en-US" sz="2300">
                <a:solidFill>
                  <a:srgbClr val="FFFFFF"/>
                </a:solidFill>
                <a:latin typeface="Codec Pro"/>
              </a:rPr>
              <a:t>Finalization of experiments, results, analysis, paper writing, preparation of presentation and submission to publications by end of March.</a:t>
            </a:r>
          </a:p>
        </p:txBody>
      </p:sp>
      <p:sp>
        <p:nvSpPr>
          <p:cNvPr id="25" name="TextBox 25"/>
          <p:cNvSpPr txBox="1"/>
          <p:nvPr/>
        </p:nvSpPr>
        <p:spPr>
          <a:xfrm>
            <a:off x="7787268" y="8938260"/>
            <a:ext cx="2713464" cy="320040"/>
          </a:xfrm>
          <a:prstGeom prst="rect">
            <a:avLst/>
          </a:prstGeom>
        </p:spPr>
        <p:txBody>
          <a:bodyPr lIns="0" tIns="0" rIns="0" bIns="0" rtlCol="0" anchor="t">
            <a:spAutoFit/>
          </a:bodyPr>
          <a:lstStyle/>
          <a:p>
            <a:pPr marL="0" lvl="0" indent="0" algn="ctr">
              <a:lnSpc>
                <a:spcPts val="2340"/>
              </a:lnSpc>
              <a:spcBef>
                <a:spcPct val="0"/>
              </a:spcBef>
            </a:pPr>
            <a:r>
              <a:rPr lang="en-US" sz="1800" u="sng">
                <a:solidFill>
                  <a:srgbClr val="1B131B"/>
                </a:solidFill>
                <a:latin typeface="Codec Pro Bold"/>
                <a:hlinkClick r:id="rId4" action="ppaction://hlinksldjump"/>
              </a:rPr>
              <a:t>Back to Agenda</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grpSp>
        <p:nvGrpSpPr>
          <p:cNvPr id="2" name="Group 2"/>
          <p:cNvGrpSpPr/>
          <p:nvPr/>
        </p:nvGrpSpPr>
        <p:grpSpPr>
          <a:xfrm>
            <a:off x="379589" y="4291468"/>
            <a:ext cx="5771288" cy="2032927"/>
            <a:chOff x="0" y="0"/>
            <a:chExt cx="7695051" cy="2710570"/>
          </a:xfrm>
        </p:grpSpPr>
        <p:sp>
          <p:nvSpPr>
            <p:cNvPr id="3" name="TextBox 3"/>
            <p:cNvSpPr txBox="1"/>
            <p:nvPr/>
          </p:nvSpPr>
          <p:spPr>
            <a:xfrm>
              <a:off x="0" y="2147325"/>
              <a:ext cx="7695051" cy="563244"/>
            </a:xfrm>
            <a:prstGeom prst="rect">
              <a:avLst/>
            </a:prstGeom>
          </p:spPr>
          <p:txBody>
            <a:bodyPr lIns="0" tIns="0" rIns="0" bIns="0" rtlCol="0" anchor="t">
              <a:spAutoFit/>
            </a:bodyPr>
            <a:lstStyle/>
            <a:p>
              <a:pPr marL="0" lvl="0" indent="0">
                <a:lnSpc>
                  <a:spcPts val="3360"/>
                </a:lnSpc>
                <a:spcBef>
                  <a:spcPct val="0"/>
                </a:spcBef>
              </a:pPr>
              <a:endParaRPr/>
            </a:p>
          </p:txBody>
        </p:sp>
        <p:sp>
          <p:nvSpPr>
            <p:cNvPr id="4" name="TextBox 4"/>
            <p:cNvSpPr txBox="1"/>
            <p:nvPr/>
          </p:nvSpPr>
          <p:spPr>
            <a:xfrm>
              <a:off x="0" y="-47625"/>
              <a:ext cx="7695051" cy="1571625"/>
            </a:xfrm>
            <a:prstGeom prst="rect">
              <a:avLst/>
            </a:prstGeom>
          </p:spPr>
          <p:txBody>
            <a:bodyPr lIns="0" tIns="0" rIns="0" bIns="0" rtlCol="0" anchor="t">
              <a:spAutoFit/>
            </a:bodyPr>
            <a:lstStyle/>
            <a:p>
              <a:pPr>
                <a:lnSpc>
                  <a:spcPts val="8250"/>
                </a:lnSpc>
              </a:pPr>
              <a:r>
                <a:rPr lang="en-US" sz="7500">
                  <a:solidFill>
                    <a:srgbClr val="FFFFFF"/>
                  </a:solidFill>
                  <a:latin typeface="Codec Pro Bold"/>
                </a:rPr>
                <a:t>References</a:t>
              </a:r>
            </a:p>
          </p:txBody>
        </p:sp>
      </p:grpSp>
      <p:graphicFrame>
        <p:nvGraphicFramePr>
          <p:cNvPr id="5" name="Table 5"/>
          <p:cNvGraphicFramePr>
            <a:graphicFrameLocks noGrp="1"/>
          </p:cNvGraphicFramePr>
          <p:nvPr>
            <p:extLst>
              <p:ext uri="{D42A27DB-BD31-4B8C-83A1-F6EECF244321}">
                <p14:modId xmlns:p14="http://schemas.microsoft.com/office/powerpoint/2010/main" val="1558874769"/>
              </p:ext>
            </p:extLst>
          </p:nvPr>
        </p:nvGraphicFramePr>
        <p:xfrm>
          <a:off x="6324600" y="1104900"/>
          <a:ext cx="11317189" cy="8077200"/>
        </p:xfrm>
        <a:graphic>
          <a:graphicData uri="http://schemas.openxmlformats.org/drawingml/2006/table">
            <a:tbl>
              <a:tblPr/>
              <a:tblGrid>
                <a:gridCol w="11317189">
                  <a:extLst>
                    <a:ext uri="{9D8B030D-6E8A-4147-A177-3AD203B41FA5}">
                      <a16:colId xmlns:a16="http://schemas.microsoft.com/office/drawing/2014/main" val="20000"/>
                    </a:ext>
                  </a:extLst>
                </a:gridCol>
              </a:tblGrid>
              <a:tr h="1600200">
                <a:tc>
                  <a:txBody>
                    <a:bodyPr/>
                    <a:lstStyle/>
                    <a:p>
                      <a:pPr rtl="0">
                        <a:spcAft>
                          <a:spcPts val="1800"/>
                        </a:spcAft>
                      </a:pPr>
                      <a:r>
                        <a:rPr lang="en-IN" sz="2000" b="0" i="0" u="none" strike="noStrike" kern="1200" dirty="0">
                          <a:solidFill>
                            <a:schemeClr val="bg1"/>
                          </a:solidFill>
                          <a:effectLst/>
                          <a:latin typeface="+mn-lt"/>
                          <a:ea typeface="+mn-ea"/>
                          <a:cs typeface="+mn-cs"/>
                        </a:rPr>
                        <a:t>[1]. </a:t>
                      </a:r>
                      <a:r>
                        <a:rPr lang="en-IN" sz="2000" b="0" i="0" u="none" strike="noStrike" kern="1200" dirty="0" err="1">
                          <a:solidFill>
                            <a:schemeClr val="bg1"/>
                          </a:solidFill>
                          <a:effectLst/>
                          <a:latin typeface="+mn-lt"/>
                          <a:ea typeface="+mn-ea"/>
                          <a:cs typeface="+mn-cs"/>
                        </a:rPr>
                        <a:t>Chalapathy</a:t>
                      </a:r>
                      <a:r>
                        <a:rPr lang="en-IN" sz="2000" b="0" i="0" u="none" strike="noStrike" kern="1200" dirty="0">
                          <a:solidFill>
                            <a:schemeClr val="bg1"/>
                          </a:solidFill>
                          <a:effectLst/>
                          <a:latin typeface="+mn-lt"/>
                          <a:ea typeface="+mn-ea"/>
                          <a:cs typeface="+mn-cs"/>
                        </a:rPr>
                        <a:t>, R., &amp; Chawla, S. (2019). Deep learning for anomaly detection: A survey. </a:t>
                      </a:r>
                      <a:r>
                        <a:rPr lang="en-IN" sz="2000" b="0" i="1" u="none" strike="noStrike" kern="1200" dirty="0" err="1">
                          <a:solidFill>
                            <a:schemeClr val="bg1"/>
                          </a:solidFill>
                          <a:effectLst/>
                          <a:latin typeface="+mn-lt"/>
                          <a:ea typeface="+mn-ea"/>
                          <a:cs typeface="+mn-cs"/>
                        </a:rPr>
                        <a:t>arXiv</a:t>
                      </a:r>
                      <a:r>
                        <a:rPr lang="en-IN" sz="2000" b="0" i="1" u="none" strike="noStrike" kern="1200" dirty="0">
                          <a:solidFill>
                            <a:schemeClr val="bg1"/>
                          </a:solidFill>
                          <a:effectLst/>
                          <a:latin typeface="+mn-lt"/>
                          <a:ea typeface="+mn-ea"/>
                          <a:cs typeface="+mn-cs"/>
                        </a:rPr>
                        <a:t> preprint arXiv:1901.03407</a:t>
                      </a:r>
                      <a:r>
                        <a:rPr lang="en-IN" sz="2000" b="0" i="0" u="none" strike="noStrike" kern="1200" dirty="0">
                          <a:solidFill>
                            <a:schemeClr val="bg1"/>
                          </a:solidFill>
                          <a:effectLst/>
                          <a:latin typeface="+mn-lt"/>
                          <a:ea typeface="+mn-ea"/>
                          <a:cs typeface="+mn-cs"/>
                        </a:rPr>
                        <a:t>.</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[2]. </a:t>
                      </a:r>
                      <a:r>
                        <a:rPr lang="en-IN" sz="2000" b="0" i="0" u="none" strike="noStrike" kern="1200" dirty="0" err="1">
                          <a:solidFill>
                            <a:schemeClr val="bg1"/>
                          </a:solidFill>
                          <a:effectLst/>
                          <a:latin typeface="+mn-lt"/>
                          <a:ea typeface="+mn-ea"/>
                          <a:cs typeface="+mn-cs"/>
                        </a:rPr>
                        <a:t>Bougaham</a:t>
                      </a:r>
                      <a:r>
                        <a:rPr lang="en-IN" sz="2000" b="0" i="0" u="none" strike="noStrike" kern="1200" dirty="0">
                          <a:solidFill>
                            <a:schemeClr val="bg1"/>
                          </a:solidFill>
                          <a:effectLst/>
                          <a:latin typeface="+mn-lt"/>
                          <a:ea typeface="+mn-ea"/>
                          <a:cs typeface="+mn-cs"/>
                        </a:rPr>
                        <a:t>, A., </a:t>
                      </a:r>
                      <a:r>
                        <a:rPr lang="en-IN" sz="2000" b="0" i="0" u="none" strike="noStrike" kern="1200" dirty="0" err="1">
                          <a:solidFill>
                            <a:schemeClr val="bg1"/>
                          </a:solidFill>
                          <a:effectLst/>
                          <a:latin typeface="+mn-lt"/>
                          <a:ea typeface="+mn-ea"/>
                          <a:cs typeface="+mn-cs"/>
                        </a:rPr>
                        <a:t>Delchevalerie</a:t>
                      </a:r>
                      <a:r>
                        <a:rPr lang="en-IN" sz="2000" b="0" i="0" u="none" strike="noStrike" kern="1200" dirty="0">
                          <a:solidFill>
                            <a:schemeClr val="bg1"/>
                          </a:solidFill>
                          <a:effectLst/>
                          <a:latin typeface="+mn-lt"/>
                          <a:ea typeface="+mn-ea"/>
                          <a:cs typeface="+mn-cs"/>
                        </a:rPr>
                        <a:t>, V., </a:t>
                      </a:r>
                      <a:r>
                        <a:rPr lang="en-IN" sz="2000" b="0" i="0" u="none" strike="noStrike" kern="1200" dirty="0" err="1">
                          <a:solidFill>
                            <a:schemeClr val="bg1"/>
                          </a:solidFill>
                          <a:effectLst/>
                          <a:latin typeface="+mn-lt"/>
                          <a:ea typeface="+mn-ea"/>
                          <a:cs typeface="+mn-cs"/>
                        </a:rPr>
                        <a:t>Adoui</a:t>
                      </a:r>
                      <a:r>
                        <a:rPr lang="en-IN" sz="2000" b="0" i="0" u="none" strike="noStrike" kern="1200" dirty="0">
                          <a:solidFill>
                            <a:schemeClr val="bg1"/>
                          </a:solidFill>
                          <a:effectLst/>
                          <a:latin typeface="+mn-lt"/>
                          <a:ea typeface="+mn-ea"/>
                          <a:cs typeface="+mn-cs"/>
                        </a:rPr>
                        <a:t>, M. E., &amp; </a:t>
                      </a:r>
                      <a:r>
                        <a:rPr lang="en-IN" sz="2000" b="0" i="0" u="none" strike="noStrike" kern="1200" dirty="0" err="1">
                          <a:solidFill>
                            <a:schemeClr val="bg1"/>
                          </a:solidFill>
                          <a:effectLst/>
                          <a:latin typeface="+mn-lt"/>
                          <a:ea typeface="+mn-ea"/>
                          <a:cs typeface="+mn-cs"/>
                        </a:rPr>
                        <a:t>Frénay</a:t>
                      </a:r>
                      <a:r>
                        <a:rPr lang="en-IN" sz="2000" b="0" i="0" u="none" strike="noStrike" kern="1200" dirty="0">
                          <a:solidFill>
                            <a:schemeClr val="bg1"/>
                          </a:solidFill>
                          <a:effectLst/>
                          <a:latin typeface="+mn-lt"/>
                          <a:ea typeface="+mn-ea"/>
                          <a:cs typeface="+mn-cs"/>
                        </a:rPr>
                        <a:t>, B. (2023). Industrial and Medical Anomaly Detection Through Cycle-Consistent Adversarial Networks. </a:t>
                      </a:r>
                      <a:r>
                        <a:rPr lang="en-IN" sz="2000" b="0" i="0" u="none" strike="noStrike" kern="1200" dirty="0" err="1">
                          <a:solidFill>
                            <a:schemeClr val="bg1"/>
                          </a:solidFill>
                          <a:effectLst/>
                          <a:latin typeface="+mn-lt"/>
                          <a:ea typeface="+mn-ea"/>
                          <a:cs typeface="+mn-cs"/>
                        </a:rPr>
                        <a:t>arXiv</a:t>
                      </a:r>
                      <a:r>
                        <a:rPr lang="en-IN" sz="2000" b="0" i="0" u="none" strike="noStrike" kern="1200" dirty="0">
                          <a:solidFill>
                            <a:schemeClr val="bg1"/>
                          </a:solidFill>
                          <a:effectLst/>
                          <a:latin typeface="+mn-lt"/>
                          <a:ea typeface="+mn-ea"/>
                          <a:cs typeface="+mn-cs"/>
                        </a:rPr>
                        <a:t> preprint arXiv:2302.05154.</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[3]. Zhang, L., Dai, Y., Fan, F., &amp; He, C. (2022). Anomaly Detection of GAN Industrial Image Based on Attention Feature Fusion. </a:t>
                      </a:r>
                      <a:r>
                        <a:rPr lang="en-IN" sz="2000" b="0" i="1" u="none" strike="noStrike" kern="1200" dirty="0">
                          <a:solidFill>
                            <a:schemeClr val="bg1"/>
                          </a:solidFill>
                          <a:effectLst/>
                          <a:latin typeface="+mn-lt"/>
                          <a:ea typeface="+mn-ea"/>
                          <a:cs typeface="+mn-cs"/>
                        </a:rPr>
                        <a:t>Sensors</a:t>
                      </a:r>
                      <a:r>
                        <a:rPr lang="en-IN" sz="2000" b="0" i="0" u="none" strike="noStrike" kern="1200" dirty="0">
                          <a:solidFill>
                            <a:schemeClr val="bg1"/>
                          </a:solidFill>
                          <a:effectLst/>
                          <a:latin typeface="+mn-lt"/>
                          <a:ea typeface="+mn-ea"/>
                          <a:cs typeface="+mn-cs"/>
                        </a:rPr>
                        <a:t>, </a:t>
                      </a:r>
                      <a:r>
                        <a:rPr lang="en-IN" sz="2000" b="0" i="1" u="none" strike="noStrike" kern="1200" dirty="0">
                          <a:solidFill>
                            <a:schemeClr val="bg1"/>
                          </a:solidFill>
                          <a:effectLst/>
                          <a:latin typeface="+mn-lt"/>
                          <a:ea typeface="+mn-ea"/>
                          <a:cs typeface="+mn-cs"/>
                        </a:rPr>
                        <a:t>23</a:t>
                      </a:r>
                      <a:r>
                        <a:rPr lang="en-IN" sz="2000" b="0" i="0" u="none" strike="noStrike" kern="1200" dirty="0">
                          <a:solidFill>
                            <a:schemeClr val="bg1"/>
                          </a:solidFill>
                          <a:effectLst/>
                          <a:latin typeface="+mn-lt"/>
                          <a:ea typeface="+mn-ea"/>
                          <a:cs typeface="+mn-cs"/>
                        </a:rPr>
                        <a:t>(1), 355.</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[4]. Zhao, H., Li, Y., He, N., Ma, K., Fang, L., Li, H., &amp; Zheng, Y. (2021). Anomaly detection for medical images using self-supervised and translation-consistent features. </a:t>
                      </a:r>
                      <a:r>
                        <a:rPr lang="en-IN" sz="2000" b="0" i="1" u="none" strike="noStrike" kern="1200" dirty="0">
                          <a:solidFill>
                            <a:schemeClr val="bg1"/>
                          </a:solidFill>
                          <a:effectLst/>
                          <a:latin typeface="+mn-lt"/>
                          <a:ea typeface="+mn-ea"/>
                          <a:cs typeface="+mn-cs"/>
                        </a:rPr>
                        <a:t>IEEE Transactions on Medical Imaging</a:t>
                      </a:r>
                      <a:r>
                        <a:rPr lang="en-IN" sz="2000" b="0" i="0" u="none" strike="noStrike" kern="1200" dirty="0">
                          <a:solidFill>
                            <a:schemeClr val="bg1"/>
                          </a:solidFill>
                          <a:effectLst/>
                          <a:latin typeface="+mn-lt"/>
                          <a:ea typeface="+mn-ea"/>
                          <a:cs typeface="+mn-cs"/>
                        </a:rPr>
                        <a:t>, </a:t>
                      </a:r>
                      <a:r>
                        <a:rPr lang="en-IN" sz="2000" b="0" i="1" u="none" strike="noStrike" kern="1200" dirty="0">
                          <a:solidFill>
                            <a:schemeClr val="bg1"/>
                          </a:solidFill>
                          <a:effectLst/>
                          <a:latin typeface="+mn-lt"/>
                          <a:ea typeface="+mn-ea"/>
                          <a:cs typeface="+mn-cs"/>
                        </a:rPr>
                        <a:t>40</a:t>
                      </a:r>
                      <a:r>
                        <a:rPr lang="en-IN" sz="2000" b="0" i="0" u="none" strike="noStrike" kern="1200" dirty="0">
                          <a:solidFill>
                            <a:schemeClr val="bg1"/>
                          </a:solidFill>
                          <a:effectLst/>
                          <a:latin typeface="+mn-lt"/>
                          <a:ea typeface="+mn-ea"/>
                          <a:cs typeface="+mn-cs"/>
                        </a:rPr>
                        <a:t>(12), 3641-3651.</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[5]. </a:t>
                      </a:r>
                      <a:r>
                        <a:rPr lang="en-IN" sz="2000" b="0" i="0" u="none" strike="noStrike" kern="1200" dirty="0" err="1">
                          <a:solidFill>
                            <a:schemeClr val="bg1"/>
                          </a:solidFill>
                          <a:effectLst/>
                          <a:latin typeface="+mn-lt"/>
                          <a:ea typeface="+mn-ea"/>
                          <a:cs typeface="+mn-cs"/>
                        </a:rPr>
                        <a:t>Shvetsova</a:t>
                      </a:r>
                      <a:r>
                        <a:rPr lang="en-IN" sz="2000" b="0" i="0" u="none" strike="noStrike" kern="1200" dirty="0">
                          <a:solidFill>
                            <a:schemeClr val="bg1"/>
                          </a:solidFill>
                          <a:effectLst/>
                          <a:latin typeface="+mn-lt"/>
                          <a:ea typeface="+mn-ea"/>
                          <a:cs typeface="+mn-cs"/>
                        </a:rPr>
                        <a:t>, N., Bakker, B., </a:t>
                      </a:r>
                      <a:r>
                        <a:rPr lang="en-IN" sz="2000" b="0" i="0" u="none" strike="noStrike" kern="1200" dirty="0" err="1">
                          <a:solidFill>
                            <a:schemeClr val="bg1"/>
                          </a:solidFill>
                          <a:effectLst/>
                          <a:latin typeface="+mn-lt"/>
                          <a:ea typeface="+mn-ea"/>
                          <a:cs typeface="+mn-cs"/>
                        </a:rPr>
                        <a:t>Fedulova</a:t>
                      </a:r>
                      <a:r>
                        <a:rPr lang="en-IN" sz="2000" b="0" i="0" u="none" strike="noStrike" kern="1200" dirty="0">
                          <a:solidFill>
                            <a:schemeClr val="bg1"/>
                          </a:solidFill>
                          <a:effectLst/>
                          <a:latin typeface="+mn-lt"/>
                          <a:ea typeface="+mn-ea"/>
                          <a:cs typeface="+mn-cs"/>
                        </a:rPr>
                        <a:t>, I., Schulz, H., &amp; </a:t>
                      </a:r>
                      <a:r>
                        <a:rPr lang="en-IN" sz="2000" b="0" i="0" u="none" strike="noStrike" kern="1200" dirty="0" err="1">
                          <a:solidFill>
                            <a:schemeClr val="bg1"/>
                          </a:solidFill>
                          <a:effectLst/>
                          <a:latin typeface="+mn-lt"/>
                          <a:ea typeface="+mn-ea"/>
                          <a:cs typeface="+mn-cs"/>
                        </a:rPr>
                        <a:t>Dylov</a:t>
                      </a:r>
                      <a:r>
                        <a:rPr lang="en-IN" sz="2000" b="0" i="0" u="none" strike="noStrike" kern="1200" dirty="0">
                          <a:solidFill>
                            <a:schemeClr val="bg1"/>
                          </a:solidFill>
                          <a:effectLst/>
                          <a:latin typeface="+mn-lt"/>
                          <a:ea typeface="+mn-ea"/>
                          <a:cs typeface="+mn-cs"/>
                        </a:rPr>
                        <a:t>, D. V. (2021). Anomaly detection in medical imaging with deep perceptual autoencoders. </a:t>
                      </a:r>
                      <a:r>
                        <a:rPr lang="en-IN" sz="2000" b="0" i="1" u="none" strike="noStrike" kern="1200" dirty="0">
                          <a:solidFill>
                            <a:schemeClr val="bg1"/>
                          </a:solidFill>
                          <a:effectLst/>
                          <a:latin typeface="+mn-lt"/>
                          <a:ea typeface="+mn-ea"/>
                          <a:cs typeface="+mn-cs"/>
                        </a:rPr>
                        <a:t>IEEE Access</a:t>
                      </a:r>
                      <a:r>
                        <a:rPr lang="en-IN" sz="2000" b="0" i="0" u="none" strike="noStrike" kern="1200" dirty="0">
                          <a:solidFill>
                            <a:schemeClr val="bg1"/>
                          </a:solidFill>
                          <a:effectLst/>
                          <a:latin typeface="+mn-lt"/>
                          <a:ea typeface="+mn-ea"/>
                          <a:cs typeface="+mn-cs"/>
                        </a:rPr>
                        <a:t>, </a:t>
                      </a:r>
                      <a:r>
                        <a:rPr lang="en-IN" sz="2000" b="0" i="1" u="none" strike="noStrike" kern="1200" dirty="0">
                          <a:solidFill>
                            <a:schemeClr val="bg1"/>
                          </a:solidFill>
                          <a:effectLst/>
                          <a:latin typeface="+mn-lt"/>
                          <a:ea typeface="+mn-ea"/>
                          <a:cs typeface="+mn-cs"/>
                        </a:rPr>
                        <a:t>9</a:t>
                      </a:r>
                      <a:r>
                        <a:rPr lang="en-IN" sz="2000" b="0" i="0" u="none" strike="noStrike" kern="1200" dirty="0">
                          <a:solidFill>
                            <a:schemeClr val="bg1"/>
                          </a:solidFill>
                          <a:effectLst/>
                          <a:latin typeface="+mn-lt"/>
                          <a:ea typeface="+mn-ea"/>
                          <a:cs typeface="+mn-cs"/>
                        </a:rPr>
                        <a:t>, 118571-118583.</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[6]. </a:t>
                      </a:r>
                      <a:r>
                        <a:rPr lang="en-IN" sz="2000" b="0" i="0" u="none" strike="noStrike" kern="1200" dirty="0" err="1">
                          <a:solidFill>
                            <a:schemeClr val="bg1"/>
                          </a:solidFill>
                          <a:effectLst/>
                          <a:latin typeface="+mn-lt"/>
                          <a:ea typeface="+mn-ea"/>
                          <a:cs typeface="+mn-cs"/>
                        </a:rPr>
                        <a:t>Vucovich</a:t>
                      </a:r>
                      <a:r>
                        <a:rPr lang="en-IN" sz="2000" b="0" i="0" u="none" strike="noStrike" kern="1200" dirty="0">
                          <a:solidFill>
                            <a:schemeClr val="bg1"/>
                          </a:solidFill>
                          <a:effectLst/>
                          <a:latin typeface="+mn-lt"/>
                          <a:ea typeface="+mn-ea"/>
                          <a:cs typeface="+mn-cs"/>
                        </a:rPr>
                        <a:t>, M., </a:t>
                      </a:r>
                      <a:r>
                        <a:rPr lang="en-IN" sz="2000" b="0" i="0" u="none" strike="noStrike" kern="1200" dirty="0" err="1">
                          <a:solidFill>
                            <a:schemeClr val="bg1"/>
                          </a:solidFill>
                          <a:effectLst/>
                          <a:latin typeface="+mn-lt"/>
                          <a:ea typeface="+mn-ea"/>
                          <a:cs typeface="+mn-cs"/>
                        </a:rPr>
                        <a:t>Tarcar</a:t>
                      </a:r>
                      <a:r>
                        <a:rPr lang="en-IN" sz="2000" b="0" i="0" u="none" strike="noStrike" kern="1200" dirty="0">
                          <a:solidFill>
                            <a:schemeClr val="bg1"/>
                          </a:solidFill>
                          <a:effectLst/>
                          <a:latin typeface="+mn-lt"/>
                          <a:ea typeface="+mn-ea"/>
                          <a:cs typeface="+mn-cs"/>
                        </a:rPr>
                        <a:t>, A., </a:t>
                      </a:r>
                      <a:r>
                        <a:rPr lang="en-IN" sz="2000" b="0" i="0" u="none" strike="noStrike" kern="1200" dirty="0" err="1">
                          <a:solidFill>
                            <a:schemeClr val="bg1"/>
                          </a:solidFill>
                          <a:effectLst/>
                          <a:latin typeface="+mn-lt"/>
                          <a:ea typeface="+mn-ea"/>
                          <a:cs typeface="+mn-cs"/>
                        </a:rPr>
                        <a:t>Rebelo</a:t>
                      </a:r>
                      <a:r>
                        <a:rPr lang="en-IN" sz="2000" b="0" i="0" u="none" strike="noStrike" kern="1200" dirty="0">
                          <a:solidFill>
                            <a:schemeClr val="bg1"/>
                          </a:solidFill>
                          <a:effectLst/>
                          <a:latin typeface="+mn-lt"/>
                          <a:ea typeface="+mn-ea"/>
                          <a:cs typeface="+mn-cs"/>
                        </a:rPr>
                        <a:t>, P., Rahman, A., Nandakumar, D., </a:t>
                      </a:r>
                      <a:r>
                        <a:rPr lang="en-IN" sz="2000" b="0" i="0" u="none" strike="noStrike" kern="1200" dirty="0" err="1">
                          <a:solidFill>
                            <a:schemeClr val="bg1"/>
                          </a:solidFill>
                          <a:effectLst/>
                          <a:latin typeface="+mn-lt"/>
                          <a:ea typeface="+mn-ea"/>
                          <a:cs typeface="+mn-cs"/>
                        </a:rPr>
                        <a:t>Redino</a:t>
                      </a:r>
                      <a:r>
                        <a:rPr lang="en-IN" sz="2000" b="0" i="0" u="none" strike="noStrike" kern="1200" dirty="0">
                          <a:solidFill>
                            <a:schemeClr val="bg1"/>
                          </a:solidFill>
                          <a:effectLst/>
                          <a:latin typeface="+mn-lt"/>
                          <a:ea typeface="+mn-ea"/>
                          <a:cs typeface="+mn-cs"/>
                        </a:rPr>
                        <a:t>, C., ... &amp; Bowen, E. (2023, November). Anomaly detection via federated learning. In </a:t>
                      </a:r>
                      <a:r>
                        <a:rPr lang="en-IN" sz="2000" b="0" i="1" u="none" strike="noStrike" kern="1200" dirty="0">
                          <a:solidFill>
                            <a:schemeClr val="bg1"/>
                          </a:solidFill>
                          <a:effectLst/>
                          <a:latin typeface="+mn-lt"/>
                          <a:ea typeface="+mn-ea"/>
                          <a:cs typeface="+mn-cs"/>
                        </a:rPr>
                        <a:t>2023 33rd International Telecommunication Networks and Applications Conference</a:t>
                      </a:r>
                      <a:r>
                        <a:rPr lang="en-IN" sz="2000" b="0" i="0" u="none" strike="noStrike" kern="1200" dirty="0">
                          <a:solidFill>
                            <a:schemeClr val="bg1"/>
                          </a:solidFill>
                          <a:effectLst/>
                          <a:latin typeface="+mn-lt"/>
                          <a:ea typeface="+mn-ea"/>
                          <a:cs typeface="+mn-cs"/>
                        </a:rPr>
                        <a:t> (pp. 259-266). IEEE.</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[7]. Miao, J., Tao, H., Xie, H., Sun, J., &amp; Cao, J. (2024). Reconstruction-based anomaly detection for multivariate time series using contrastive generative adversarial networks. </a:t>
                      </a:r>
                      <a:r>
                        <a:rPr lang="en-IN" sz="2000" b="0" i="1" u="none" strike="noStrike" kern="1200" dirty="0">
                          <a:solidFill>
                            <a:schemeClr val="bg1"/>
                          </a:solidFill>
                          <a:effectLst/>
                          <a:latin typeface="+mn-lt"/>
                          <a:ea typeface="+mn-ea"/>
                          <a:cs typeface="+mn-cs"/>
                        </a:rPr>
                        <a:t>Information Processing &amp; Management</a:t>
                      </a:r>
                      <a:r>
                        <a:rPr lang="en-IN" sz="2000" b="0" i="0" u="none" strike="noStrike" kern="1200" dirty="0">
                          <a:solidFill>
                            <a:schemeClr val="bg1"/>
                          </a:solidFill>
                          <a:effectLst/>
                          <a:latin typeface="+mn-lt"/>
                          <a:ea typeface="+mn-ea"/>
                          <a:cs typeface="+mn-cs"/>
                        </a:rPr>
                        <a:t>, </a:t>
                      </a:r>
                      <a:r>
                        <a:rPr lang="en-IN" sz="2000" b="0" i="1" u="none" strike="noStrike" kern="1200" dirty="0">
                          <a:solidFill>
                            <a:schemeClr val="bg1"/>
                          </a:solidFill>
                          <a:effectLst/>
                          <a:latin typeface="+mn-lt"/>
                          <a:ea typeface="+mn-ea"/>
                          <a:cs typeface="+mn-cs"/>
                        </a:rPr>
                        <a:t>61</a:t>
                      </a:r>
                      <a:r>
                        <a:rPr lang="en-IN" sz="2000" b="0" i="0" u="none" strike="noStrike" kern="1200" dirty="0">
                          <a:solidFill>
                            <a:schemeClr val="bg1"/>
                          </a:solidFill>
                          <a:effectLst/>
                          <a:latin typeface="+mn-lt"/>
                          <a:ea typeface="+mn-ea"/>
                          <a:cs typeface="+mn-cs"/>
                        </a:rPr>
                        <a:t>(1), 103569.</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[8]. Wang, Z., Wang, X., Tan, K., Han, B., Ding, J., &amp; Liu, Z. (2023). Hyperspectral anomaly detection based on variational background inference and generative adversarial network. </a:t>
                      </a:r>
                      <a:r>
                        <a:rPr lang="en-IN" sz="2000" b="0" i="1" u="none" strike="noStrike" kern="1200" dirty="0">
                          <a:solidFill>
                            <a:schemeClr val="bg1"/>
                          </a:solidFill>
                          <a:effectLst/>
                          <a:latin typeface="+mn-lt"/>
                          <a:ea typeface="+mn-ea"/>
                          <a:cs typeface="+mn-cs"/>
                        </a:rPr>
                        <a:t>Pattern Recognition</a:t>
                      </a:r>
                      <a:r>
                        <a:rPr lang="en-IN" sz="2000" b="0" i="0" u="none" strike="noStrike" kern="1200" dirty="0">
                          <a:solidFill>
                            <a:schemeClr val="bg1"/>
                          </a:solidFill>
                          <a:effectLst/>
                          <a:latin typeface="+mn-lt"/>
                          <a:ea typeface="+mn-ea"/>
                          <a:cs typeface="+mn-cs"/>
                        </a:rPr>
                        <a:t>, </a:t>
                      </a:r>
                      <a:r>
                        <a:rPr lang="en-IN" sz="2000" b="0" i="1" u="none" strike="noStrike" kern="1200" dirty="0">
                          <a:solidFill>
                            <a:schemeClr val="bg1"/>
                          </a:solidFill>
                          <a:effectLst/>
                          <a:latin typeface="+mn-lt"/>
                          <a:ea typeface="+mn-ea"/>
                          <a:cs typeface="+mn-cs"/>
                        </a:rPr>
                        <a:t>143</a:t>
                      </a:r>
                      <a:r>
                        <a:rPr lang="en-IN" sz="2000" b="0" i="0" u="none" strike="noStrike" kern="1200" dirty="0">
                          <a:solidFill>
                            <a:schemeClr val="bg1"/>
                          </a:solidFill>
                          <a:effectLst/>
                          <a:latin typeface="+mn-lt"/>
                          <a:ea typeface="+mn-ea"/>
                          <a:cs typeface="+mn-cs"/>
                        </a:rPr>
                        <a:t>, 109795.</a:t>
                      </a:r>
                      <a:endParaRPr lang="en-IN" sz="2000" b="0" dirty="0">
                        <a:solidFill>
                          <a:schemeClr val="bg1"/>
                        </a:solidFill>
                        <a:effectLst/>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grpSp>
        <p:nvGrpSpPr>
          <p:cNvPr id="2" name="Group 2"/>
          <p:cNvGrpSpPr/>
          <p:nvPr/>
        </p:nvGrpSpPr>
        <p:grpSpPr>
          <a:xfrm>
            <a:off x="379589" y="4291468"/>
            <a:ext cx="5771288" cy="2032927"/>
            <a:chOff x="0" y="0"/>
            <a:chExt cx="7695051" cy="2710570"/>
          </a:xfrm>
        </p:grpSpPr>
        <p:sp>
          <p:nvSpPr>
            <p:cNvPr id="3" name="TextBox 3"/>
            <p:cNvSpPr txBox="1"/>
            <p:nvPr/>
          </p:nvSpPr>
          <p:spPr>
            <a:xfrm>
              <a:off x="0" y="2147325"/>
              <a:ext cx="7695051" cy="563244"/>
            </a:xfrm>
            <a:prstGeom prst="rect">
              <a:avLst/>
            </a:prstGeom>
          </p:spPr>
          <p:txBody>
            <a:bodyPr lIns="0" tIns="0" rIns="0" bIns="0" rtlCol="0" anchor="t">
              <a:spAutoFit/>
            </a:bodyPr>
            <a:lstStyle/>
            <a:p>
              <a:pPr marL="0" lvl="0" indent="0">
                <a:lnSpc>
                  <a:spcPts val="3360"/>
                </a:lnSpc>
                <a:spcBef>
                  <a:spcPct val="0"/>
                </a:spcBef>
              </a:pPr>
              <a:endParaRPr/>
            </a:p>
          </p:txBody>
        </p:sp>
        <p:sp>
          <p:nvSpPr>
            <p:cNvPr id="4" name="TextBox 4"/>
            <p:cNvSpPr txBox="1"/>
            <p:nvPr/>
          </p:nvSpPr>
          <p:spPr>
            <a:xfrm>
              <a:off x="0" y="-47625"/>
              <a:ext cx="7695051" cy="1571625"/>
            </a:xfrm>
            <a:prstGeom prst="rect">
              <a:avLst/>
            </a:prstGeom>
          </p:spPr>
          <p:txBody>
            <a:bodyPr lIns="0" tIns="0" rIns="0" bIns="0" rtlCol="0" anchor="t">
              <a:spAutoFit/>
            </a:bodyPr>
            <a:lstStyle/>
            <a:p>
              <a:pPr>
                <a:lnSpc>
                  <a:spcPts val="8250"/>
                </a:lnSpc>
              </a:pPr>
              <a:r>
                <a:rPr lang="en-US" sz="7500">
                  <a:solidFill>
                    <a:srgbClr val="FFFFFF"/>
                  </a:solidFill>
                  <a:latin typeface="Codec Pro Bold"/>
                </a:rPr>
                <a:t>References</a:t>
              </a:r>
            </a:p>
          </p:txBody>
        </p:sp>
      </p:grpSp>
      <p:graphicFrame>
        <p:nvGraphicFramePr>
          <p:cNvPr id="5" name="Table 5"/>
          <p:cNvGraphicFramePr>
            <a:graphicFrameLocks noGrp="1"/>
          </p:cNvGraphicFramePr>
          <p:nvPr>
            <p:extLst>
              <p:ext uri="{D42A27DB-BD31-4B8C-83A1-F6EECF244321}">
                <p14:modId xmlns:p14="http://schemas.microsoft.com/office/powerpoint/2010/main" val="3695916115"/>
              </p:ext>
            </p:extLst>
          </p:nvPr>
        </p:nvGraphicFramePr>
        <p:xfrm>
          <a:off x="6169538" y="1638300"/>
          <a:ext cx="11317189" cy="7239000"/>
        </p:xfrm>
        <a:graphic>
          <a:graphicData uri="http://schemas.openxmlformats.org/drawingml/2006/table">
            <a:tbl>
              <a:tblPr/>
              <a:tblGrid>
                <a:gridCol w="11317189">
                  <a:extLst>
                    <a:ext uri="{9D8B030D-6E8A-4147-A177-3AD203B41FA5}">
                      <a16:colId xmlns:a16="http://schemas.microsoft.com/office/drawing/2014/main" val="20000"/>
                    </a:ext>
                  </a:extLst>
                </a:gridCol>
              </a:tblGrid>
              <a:tr h="1600200">
                <a:tc>
                  <a:txBody>
                    <a:bodyPr/>
                    <a:lstStyle/>
                    <a:p>
                      <a:pPr rtl="0">
                        <a:spcAft>
                          <a:spcPts val="1800"/>
                        </a:spcAft>
                      </a:pPr>
                      <a:r>
                        <a:rPr lang="en-IN" sz="2000" b="0" i="0" u="none" strike="noStrike" kern="1200" dirty="0">
                          <a:solidFill>
                            <a:schemeClr val="bg1"/>
                          </a:solidFill>
                          <a:effectLst/>
                          <a:latin typeface="+mn-lt"/>
                          <a:ea typeface="+mn-ea"/>
                          <a:cs typeface="+mn-cs"/>
                        </a:rPr>
                        <a:t>[9]. Mishra, P., Verk, R., </a:t>
                      </a:r>
                      <a:r>
                        <a:rPr lang="en-IN" sz="2000" b="0" i="0" u="none" strike="noStrike" kern="1200" dirty="0" err="1">
                          <a:solidFill>
                            <a:schemeClr val="bg1"/>
                          </a:solidFill>
                          <a:effectLst/>
                          <a:latin typeface="+mn-lt"/>
                          <a:ea typeface="+mn-ea"/>
                          <a:cs typeface="+mn-cs"/>
                        </a:rPr>
                        <a:t>Fornasier</a:t>
                      </a:r>
                      <a:r>
                        <a:rPr lang="en-IN" sz="2000" b="0" i="0" u="none" strike="noStrike" kern="1200" dirty="0">
                          <a:solidFill>
                            <a:schemeClr val="bg1"/>
                          </a:solidFill>
                          <a:effectLst/>
                          <a:latin typeface="+mn-lt"/>
                          <a:ea typeface="+mn-ea"/>
                          <a:cs typeface="+mn-cs"/>
                        </a:rPr>
                        <a:t>, D., </a:t>
                      </a:r>
                      <a:r>
                        <a:rPr lang="en-IN" sz="2000" b="0" i="0" u="none" strike="noStrike" kern="1200" dirty="0" err="1">
                          <a:solidFill>
                            <a:schemeClr val="bg1"/>
                          </a:solidFill>
                          <a:effectLst/>
                          <a:latin typeface="+mn-lt"/>
                          <a:ea typeface="+mn-ea"/>
                          <a:cs typeface="+mn-cs"/>
                        </a:rPr>
                        <a:t>Piciarelli</a:t>
                      </a:r>
                      <a:r>
                        <a:rPr lang="en-IN" sz="2000" b="0" i="0" u="none" strike="noStrike" kern="1200" dirty="0">
                          <a:solidFill>
                            <a:schemeClr val="bg1"/>
                          </a:solidFill>
                          <a:effectLst/>
                          <a:latin typeface="+mn-lt"/>
                          <a:ea typeface="+mn-ea"/>
                          <a:cs typeface="+mn-cs"/>
                        </a:rPr>
                        <a:t>, C., &amp; Foresti, G. L. (2021, June). VT-ADL: A vision transformer network for image anomaly detection and localization. In </a:t>
                      </a:r>
                      <a:r>
                        <a:rPr lang="en-IN" sz="2000" b="0" i="1" u="none" strike="noStrike" kern="1200" dirty="0">
                          <a:solidFill>
                            <a:schemeClr val="bg1"/>
                          </a:solidFill>
                          <a:effectLst/>
                          <a:latin typeface="+mn-lt"/>
                          <a:ea typeface="+mn-ea"/>
                          <a:cs typeface="+mn-cs"/>
                        </a:rPr>
                        <a:t>2021 IEEE 30th International Symposium on Industrial Electronics (ISIE)</a:t>
                      </a:r>
                      <a:r>
                        <a:rPr lang="en-IN" sz="2000" b="0" i="0" u="none" strike="noStrike" kern="1200" dirty="0">
                          <a:solidFill>
                            <a:schemeClr val="bg1"/>
                          </a:solidFill>
                          <a:effectLst/>
                          <a:latin typeface="+mn-lt"/>
                          <a:ea typeface="+mn-ea"/>
                          <a:cs typeface="+mn-cs"/>
                        </a:rPr>
                        <a:t> (pp. 01-06). IEEE.</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[10]. Kim, M., Moon, K. R., &amp; Lee, B. D. (2023). Unsupervised anomaly detection for posteroanterior chest X-rays using multiresolution patch-based self-supervised learning. </a:t>
                      </a:r>
                      <a:r>
                        <a:rPr lang="en-IN" sz="2000" b="0" i="1" u="none" strike="noStrike" kern="1200" dirty="0">
                          <a:solidFill>
                            <a:schemeClr val="bg1"/>
                          </a:solidFill>
                          <a:effectLst/>
                          <a:latin typeface="+mn-lt"/>
                          <a:ea typeface="+mn-ea"/>
                          <a:cs typeface="+mn-cs"/>
                        </a:rPr>
                        <a:t>Scientific Reports</a:t>
                      </a:r>
                      <a:r>
                        <a:rPr lang="en-IN" sz="2000" b="0" i="0" u="none" strike="noStrike" kern="1200" dirty="0">
                          <a:solidFill>
                            <a:schemeClr val="bg1"/>
                          </a:solidFill>
                          <a:effectLst/>
                          <a:latin typeface="+mn-lt"/>
                          <a:ea typeface="+mn-ea"/>
                          <a:cs typeface="+mn-cs"/>
                        </a:rPr>
                        <a:t>, </a:t>
                      </a:r>
                      <a:r>
                        <a:rPr lang="en-IN" sz="2000" b="0" i="1" u="none" strike="noStrike" kern="1200" dirty="0">
                          <a:solidFill>
                            <a:schemeClr val="bg1"/>
                          </a:solidFill>
                          <a:effectLst/>
                          <a:latin typeface="+mn-lt"/>
                          <a:ea typeface="+mn-ea"/>
                          <a:cs typeface="+mn-cs"/>
                        </a:rPr>
                        <a:t>13</a:t>
                      </a:r>
                      <a:r>
                        <a:rPr lang="en-IN" sz="2000" b="0" i="0" u="none" strike="noStrike" kern="1200" dirty="0">
                          <a:solidFill>
                            <a:schemeClr val="bg1"/>
                          </a:solidFill>
                          <a:effectLst/>
                          <a:latin typeface="+mn-lt"/>
                          <a:ea typeface="+mn-ea"/>
                          <a:cs typeface="+mn-cs"/>
                        </a:rPr>
                        <a:t>(1), 3415.</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[11]. Li, Q., Yu, Z., Wang, Y., &amp; Zheng, H. (2020). </a:t>
                      </a:r>
                      <a:r>
                        <a:rPr lang="en-IN" sz="2000" b="0" i="0" u="none" strike="noStrike" kern="1200" dirty="0" err="1">
                          <a:solidFill>
                            <a:schemeClr val="bg1"/>
                          </a:solidFill>
                          <a:effectLst/>
                          <a:latin typeface="+mn-lt"/>
                          <a:ea typeface="+mn-ea"/>
                          <a:cs typeface="+mn-cs"/>
                        </a:rPr>
                        <a:t>TumorGAN</a:t>
                      </a:r>
                      <a:r>
                        <a:rPr lang="en-IN" sz="2000" b="0" i="0" u="none" strike="noStrike" kern="1200" dirty="0">
                          <a:solidFill>
                            <a:schemeClr val="bg1"/>
                          </a:solidFill>
                          <a:effectLst/>
                          <a:latin typeface="+mn-lt"/>
                          <a:ea typeface="+mn-ea"/>
                          <a:cs typeface="+mn-cs"/>
                        </a:rPr>
                        <a:t>: A multi-modal data augmentation framework for brain </a:t>
                      </a:r>
                      <a:r>
                        <a:rPr lang="en-IN" sz="2000" b="0" i="0" u="none" strike="noStrike" kern="1200" dirty="0" err="1">
                          <a:solidFill>
                            <a:schemeClr val="bg1"/>
                          </a:solidFill>
                          <a:effectLst/>
                          <a:latin typeface="+mn-lt"/>
                          <a:ea typeface="+mn-ea"/>
                          <a:cs typeface="+mn-cs"/>
                        </a:rPr>
                        <a:t>tumor</a:t>
                      </a:r>
                      <a:r>
                        <a:rPr lang="en-IN" sz="2000" b="0" i="0" u="none" strike="noStrike" kern="1200" dirty="0">
                          <a:solidFill>
                            <a:schemeClr val="bg1"/>
                          </a:solidFill>
                          <a:effectLst/>
                          <a:latin typeface="+mn-lt"/>
                          <a:ea typeface="+mn-ea"/>
                          <a:cs typeface="+mn-cs"/>
                        </a:rPr>
                        <a:t> segmentation. </a:t>
                      </a:r>
                      <a:r>
                        <a:rPr lang="en-IN" sz="2000" b="0" i="1" u="none" strike="noStrike" kern="1200" dirty="0">
                          <a:solidFill>
                            <a:schemeClr val="bg1"/>
                          </a:solidFill>
                          <a:effectLst/>
                          <a:latin typeface="+mn-lt"/>
                          <a:ea typeface="+mn-ea"/>
                          <a:cs typeface="+mn-cs"/>
                        </a:rPr>
                        <a:t>Sensors</a:t>
                      </a:r>
                      <a:r>
                        <a:rPr lang="en-IN" sz="2000" b="0" i="0" u="none" strike="noStrike" kern="1200" dirty="0">
                          <a:solidFill>
                            <a:schemeClr val="bg1"/>
                          </a:solidFill>
                          <a:effectLst/>
                          <a:latin typeface="+mn-lt"/>
                          <a:ea typeface="+mn-ea"/>
                          <a:cs typeface="+mn-cs"/>
                        </a:rPr>
                        <a:t>, </a:t>
                      </a:r>
                      <a:r>
                        <a:rPr lang="en-IN" sz="2000" b="0" i="1" u="none" strike="noStrike" kern="1200" dirty="0">
                          <a:solidFill>
                            <a:schemeClr val="bg1"/>
                          </a:solidFill>
                          <a:effectLst/>
                          <a:latin typeface="+mn-lt"/>
                          <a:ea typeface="+mn-ea"/>
                          <a:cs typeface="+mn-cs"/>
                        </a:rPr>
                        <a:t>20</a:t>
                      </a:r>
                      <a:r>
                        <a:rPr lang="en-IN" sz="2000" b="0" i="0" u="none" strike="noStrike" kern="1200" dirty="0">
                          <a:solidFill>
                            <a:schemeClr val="bg1"/>
                          </a:solidFill>
                          <a:effectLst/>
                          <a:latin typeface="+mn-lt"/>
                          <a:ea typeface="+mn-ea"/>
                          <a:cs typeface="+mn-cs"/>
                        </a:rPr>
                        <a:t>(15), 4203.</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[12]. Iqbal, H., Khalid, U., Chen, C., &amp; Hua, J. (2023, October). Unsupervised anomaly detection in medical images using masked diffusion model. In </a:t>
                      </a:r>
                      <a:r>
                        <a:rPr lang="en-IN" sz="2000" b="0" i="1" u="none" strike="noStrike" kern="1200" dirty="0">
                          <a:solidFill>
                            <a:schemeClr val="bg1"/>
                          </a:solidFill>
                          <a:effectLst/>
                          <a:latin typeface="+mn-lt"/>
                          <a:ea typeface="+mn-ea"/>
                          <a:cs typeface="+mn-cs"/>
                        </a:rPr>
                        <a:t>International Workshop on Machine Learning in Medical Imaging</a:t>
                      </a:r>
                      <a:r>
                        <a:rPr lang="en-IN" sz="2000" b="0" i="0" u="none" strike="noStrike" kern="1200" dirty="0">
                          <a:solidFill>
                            <a:schemeClr val="bg1"/>
                          </a:solidFill>
                          <a:effectLst/>
                          <a:latin typeface="+mn-lt"/>
                          <a:ea typeface="+mn-ea"/>
                          <a:cs typeface="+mn-cs"/>
                        </a:rPr>
                        <a:t> (pp. 372-381). Cham: Springer Nature Switzerland.</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[13]. Tuli, S., </a:t>
                      </a:r>
                      <a:r>
                        <a:rPr lang="en-IN" sz="2000" b="0" i="0" u="none" strike="noStrike" kern="1200" dirty="0" err="1">
                          <a:solidFill>
                            <a:schemeClr val="bg1"/>
                          </a:solidFill>
                          <a:effectLst/>
                          <a:latin typeface="+mn-lt"/>
                          <a:ea typeface="+mn-ea"/>
                          <a:cs typeface="+mn-cs"/>
                        </a:rPr>
                        <a:t>Casale</a:t>
                      </a:r>
                      <a:r>
                        <a:rPr lang="en-IN" sz="2000" b="0" i="0" u="none" strike="noStrike" kern="1200" dirty="0">
                          <a:solidFill>
                            <a:schemeClr val="bg1"/>
                          </a:solidFill>
                          <a:effectLst/>
                          <a:latin typeface="+mn-lt"/>
                          <a:ea typeface="+mn-ea"/>
                          <a:cs typeface="+mn-cs"/>
                        </a:rPr>
                        <a:t>, G., &amp; Jennings, N. R. (2022). </a:t>
                      </a:r>
                      <a:r>
                        <a:rPr lang="en-IN" sz="2000" b="0" i="0" u="none" strike="noStrike" kern="1200" dirty="0" err="1">
                          <a:solidFill>
                            <a:schemeClr val="bg1"/>
                          </a:solidFill>
                          <a:effectLst/>
                          <a:latin typeface="+mn-lt"/>
                          <a:ea typeface="+mn-ea"/>
                          <a:cs typeface="+mn-cs"/>
                        </a:rPr>
                        <a:t>Tranad</a:t>
                      </a:r>
                      <a:r>
                        <a:rPr lang="en-IN" sz="2000" b="0" i="0" u="none" strike="noStrike" kern="1200" dirty="0">
                          <a:solidFill>
                            <a:schemeClr val="bg1"/>
                          </a:solidFill>
                          <a:effectLst/>
                          <a:latin typeface="+mn-lt"/>
                          <a:ea typeface="+mn-ea"/>
                          <a:cs typeface="+mn-cs"/>
                        </a:rPr>
                        <a:t>: Deep transformer networks for anomaly detection in multivariate time series data. </a:t>
                      </a:r>
                      <a:r>
                        <a:rPr lang="en-IN" sz="2000" b="0" i="1" u="none" strike="noStrike" kern="1200" dirty="0" err="1">
                          <a:solidFill>
                            <a:schemeClr val="bg1"/>
                          </a:solidFill>
                          <a:effectLst/>
                          <a:latin typeface="+mn-lt"/>
                          <a:ea typeface="+mn-ea"/>
                          <a:cs typeface="+mn-cs"/>
                        </a:rPr>
                        <a:t>arXiv</a:t>
                      </a:r>
                      <a:r>
                        <a:rPr lang="en-IN" sz="2000" b="0" i="1" u="none" strike="noStrike" kern="1200" dirty="0">
                          <a:solidFill>
                            <a:schemeClr val="bg1"/>
                          </a:solidFill>
                          <a:effectLst/>
                          <a:latin typeface="+mn-lt"/>
                          <a:ea typeface="+mn-ea"/>
                          <a:cs typeface="+mn-cs"/>
                        </a:rPr>
                        <a:t> preprint arXiv:2201.07284</a:t>
                      </a:r>
                      <a:r>
                        <a:rPr lang="en-IN" sz="2000" b="0" i="0" u="none" strike="noStrike" kern="1200" dirty="0">
                          <a:solidFill>
                            <a:schemeClr val="bg1"/>
                          </a:solidFill>
                          <a:effectLst/>
                          <a:latin typeface="+mn-lt"/>
                          <a:ea typeface="+mn-ea"/>
                          <a:cs typeface="+mn-cs"/>
                        </a:rPr>
                        <a:t>.</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[14]. </a:t>
                      </a:r>
                      <a:r>
                        <a:rPr lang="en-IN" sz="2000" b="0" i="0" u="none" strike="noStrike" kern="1200" dirty="0" err="1">
                          <a:solidFill>
                            <a:schemeClr val="bg1"/>
                          </a:solidFill>
                          <a:effectLst/>
                          <a:latin typeface="+mn-lt"/>
                          <a:ea typeface="+mn-ea"/>
                          <a:cs typeface="+mn-cs"/>
                        </a:rPr>
                        <a:t>Esmaeili</a:t>
                      </a:r>
                      <a:r>
                        <a:rPr lang="en-IN" sz="2000" b="0" i="0" u="none" strike="noStrike" kern="1200" dirty="0">
                          <a:solidFill>
                            <a:schemeClr val="bg1"/>
                          </a:solidFill>
                          <a:effectLst/>
                          <a:latin typeface="+mn-lt"/>
                          <a:ea typeface="+mn-ea"/>
                          <a:cs typeface="+mn-cs"/>
                        </a:rPr>
                        <a:t>, M., </a:t>
                      </a:r>
                      <a:r>
                        <a:rPr lang="en-IN" sz="2000" b="0" i="0" u="none" strike="noStrike" kern="1200" dirty="0" err="1">
                          <a:solidFill>
                            <a:schemeClr val="bg1"/>
                          </a:solidFill>
                          <a:effectLst/>
                          <a:latin typeface="+mn-lt"/>
                          <a:ea typeface="+mn-ea"/>
                          <a:cs typeface="+mn-cs"/>
                        </a:rPr>
                        <a:t>Toosi</a:t>
                      </a:r>
                      <a:r>
                        <a:rPr lang="en-IN" sz="2000" b="0" i="0" u="none" strike="noStrike" kern="1200" dirty="0">
                          <a:solidFill>
                            <a:schemeClr val="bg1"/>
                          </a:solidFill>
                          <a:effectLst/>
                          <a:latin typeface="+mn-lt"/>
                          <a:ea typeface="+mn-ea"/>
                          <a:cs typeface="+mn-cs"/>
                        </a:rPr>
                        <a:t>, A., </a:t>
                      </a:r>
                      <a:r>
                        <a:rPr lang="en-IN" sz="2000" b="0" i="0" u="none" strike="noStrike" kern="1200" dirty="0" err="1">
                          <a:solidFill>
                            <a:schemeClr val="bg1"/>
                          </a:solidFill>
                          <a:effectLst/>
                          <a:latin typeface="+mn-lt"/>
                          <a:ea typeface="+mn-ea"/>
                          <a:cs typeface="+mn-cs"/>
                        </a:rPr>
                        <a:t>Roshanpoor</a:t>
                      </a:r>
                      <a:r>
                        <a:rPr lang="en-IN" sz="2000" b="0" i="0" u="none" strike="noStrike" kern="1200" dirty="0">
                          <a:solidFill>
                            <a:schemeClr val="bg1"/>
                          </a:solidFill>
                          <a:effectLst/>
                          <a:latin typeface="+mn-lt"/>
                          <a:ea typeface="+mn-ea"/>
                          <a:cs typeface="+mn-cs"/>
                        </a:rPr>
                        <a:t>, A., </a:t>
                      </a:r>
                      <a:r>
                        <a:rPr lang="en-IN" sz="2000" b="0" i="0" u="none" strike="noStrike" kern="1200" dirty="0" err="1">
                          <a:solidFill>
                            <a:schemeClr val="bg1"/>
                          </a:solidFill>
                          <a:effectLst/>
                          <a:latin typeface="+mn-lt"/>
                          <a:ea typeface="+mn-ea"/>
                          <a:cs typeface="+mn-cs"/>
                        </a:rPr>
                        <a:t>Changizi</a:t>
                      </a:r>
                      <a:r>
                        <a:rPr lang="en-IN" sz="2000" b="0" i="0" u="none" strike="noStrike" kern="1200" dirty="0">
                          <a:solidFill>
                            <a:schemeClr val="bg1"/>
                          </a:solidFill>
                          <a:effectLst/>
                          <a:latin typeface="+mn-lt"/>
                          <a:ea typeface="+mn-ea"/>
                          <a:cs typeface="+mn-cs"/>
                        </a:rPr>
                        <a:t>, V., </a:t>
                      </a:r>
                      <a:r>
                        <a:rPr lang="en-IN" sz="2000" b="0" i="0" u="none" strike="noStrike" kern="1200" dirty="0" err="1">
                          <a:solidFill>
                            <a:schemeClr val="bg1"/>
                          </a:solidFill>
                          <a:effectLst/>
                          <a:latin typeface="+mn-lt"/>
                          <a:ea typeface="+mn-ea"/>
                          <a:cs typeface="+mn-cs"/>
                        </a:rPr>
                        <a:t>Ghazisaeedi</a:t>
                      </a:r>
                      <a:r>
                        <a:rPr lang="en-IN" sz="2000" b="0" i="0" u="none" strike="noStrike" kern="1200" dirty="0">
                          <a:solidFill>
                            <a:schemeClr val="bg1"/>
                          </a:solidFill>
                          <a:effectLst/>
                          <a:latin typeface="+mn-lt"/>
                          <a:ea typeface="+mn-ea"/>
                          <a:cs typeface="+mn-cs"/>
                        </a:rPr>
                        <a:t>, M., </a:t>
                      </a:r>
                      <a:r>
                        <a:rPr lang="en-IN" sz="2000" b="0" i="0" u="none" strike="noStrike" kern="1200" dirty="0" err="1">
                          <a:solidFill>
                            <a:schemeClr val="bg1"/>
                          </a:solidFill>
                          <a:effectLst/>
                          <a:latin typeface="+mn-lt"/>
                          <a:ea typeface="+mn-ea"/>
                          <a:cs typeface="+mn-cs"/>
                        </a:rPr>
                        <a:t>Rahmim</a:t>
                      </a:r>
                      <a:r>
                        <a:rPr lang="en-IN" sz="2000" b="0" i="0" u="none" strike="noStrike" kern="1200" dirty="0">
                          <a:solidFill>
                            <a:schemeClr val="bg1"/>
                          </a:solidFill>
                          <a:effectLst/>
                          <a:latin typeface="+mn-lt"/>
                          <a:ea typeface="+mn-ea"/>
                          <a:cs typeface="+mn-cs"/>
                        </a:rPr>
                        <a:t>, A., &amp; </a:t>
                      </a:r>
                      <a:r>
                        <a:rPr lang="en-IN" sz="2000" b="0" i="0" u="none" strike="noStrike" kern="1200" dirty="0" err="1">
                          <a:solidFill>
                            <a:schemeClr val="bg1"/>
                          </a:solidFill>
                          <a:effectLst/>
                          <a:latin typeface="+mn-lt"/>
                          <a:ea typeface="+mn-ea"/>
                          <a:cs typeface="+mn-cs"/>
                        </a:rPr>
                        <a:t>Sabokrou</a:t>
                      </a:r>
                      <a:r>
                        <a:rPr lang="en-IN" sz="2000" b="0" i="0" u="none" strike="noStrike" kern="1200" dirty="0">
                          <a:solidFill>
                            <a:schemeClr val="bg1"/>
                          </a:solidFill>
                          <a:effectLst/>
                          <a:latin typeface="+mn-lt"/>
                          <a:ea typeface="+mn-ea"/>
                          <a:cs typeface="+mn-cs"/>
                        </a:rPr>
                        <a:t>, M. (2023). Generative Adversarial Networks for Anomaly Detection in Biomedical Imaging: A Study on Seven Medical Image Datasets. </a:t>
                      </a:r>
                      <a:r>
                        <a:rPr lang="en-IN" sz="2000" b="0" i="1" u="none" strike="noStrike" kern="1200" dirty="0">
                          <a:solidFill>
                            <a:schemeClr val="bg1"/>
                          </a:solidFill>
                          <a:effectLst/>
                          <a:latin typeface="+mn-lt"/>
                          <a:ea typeface="+mn-ea"/>
                          <a:cs typeface="+mn-cs"/>
                        </a:rPr>
                        <a:t>IEEE Access</a:t>
                      </a:r>
                      <a:r>
                        <a:rPr lang="en-IN" sz="2000" b="0" i="0" u="none" strike="noStrike" kern="1200" dirty="0">
                          <a:solidFill>
                            <a:schemeClr val="bg1"/>
                          </a:solidFill>
                          <a:effectLst/>
                          <a:latin typeface="+mn-lt"/>
                          <a:ea typeface="+mn-ea"/>
                          <a:cs typeface="+mn-cs"/>
                        </a:rPr>
                        <a:t>, </a:t>
                      </a:r>
                      <a:r>
                        <a:rPr lang="en-IN" sz="2000" b="0" i="1" u="none" strike="noStrike" kern="1200" dirty="0">
                          <a:solidFill>
                            <a:schemeClr val="bg1"/>
                          </a:solidFill>
                          <a:effectLst/>
                          <a:latin typeface="+mn-lt"/>
                          <a:ea typeface="+mn-ea"/>
                          <a:cs typeface="+mn-cs"/>
                        </a:rPr>
                        <a:t>11</a:t>
                      </a:r>
                      <a:r>
                        <a:rPr lang="en-IN" sz="2000" b="0" i="0" u="none" strike="noStrike" kern="1200" dirty="0">
                          <a:solidFill>
                            <a:schemeClr val="bg1"/>
                          </a:solidFill>
                          <a:effectLst/>
                          <a:latin typeface="+mn-lt"/>
                          <a:ea typeface="+mn-ea"/>
                          <a:cs typeface="+mn-cs"/>
                        </a:rPr>
                        <a:t>, 17906-17921.</a:t>
                      </a:r>
                      <a:endParaRPr lang="en-IN" sz="2000" b="0" dirty="0">
                        <a:solidFill>
                          <a:schemeClr val="bg1"/>
                        </a:solidFill>
                        <a:effectLst/>
                      </a:endParaRPr>
                    </a:p>
                    <a:p>
                      <a:pPr>
                        <a:spcAft>
                          <a:spcPts val="1800"/>
                        </a:spcAft>
                      </a:pPr>
                      <a:r>
                        <a:rPr lang="en-IN" sz="2000" b="0" i="0" u="none" strike="noStrike" kern="1200" dirty="0">
                          <a:solidFill>
                            <a:schemeClr val="bg1"/>
                          </a:solidFill>
                          <a:effectLst/>
                          <a:latin typeface="+mn-lt"/>
                          <a:ea typeface="+mn-ea"/>
                          <a:cs typeface="+mn-cs"/>
                        </a:rPr>
                        <a:t>[15]. Kumar, A. S., Raja, S., Pritha, N., Raviraj, H., </a:t>
                      </a:r>
                      <a:r>
                        <a:rPr lang="en-IN" sz="2000" b="0" i="0" u="none" strike="noStrike" kern="1200" dirty="0" err="1">
                          <a:solidFill>
                            <a:schemeClr val="bg1"/>
                          </a:solidFill>
                          <a:effectLst/>
                          <a:latin typeface="+mn-lt"/>
                          <a:ea typeface="+mn-ea"/>
                          <a:cs typeface="+mn-cs"/>
                        </a:rPr>
                        <a:t>Lincy</a:t>
                      </a:r>
                      <a:r>
                        <a:rPr lang="en-IN" sz="2000" b="0" i="0" u="none" strike="noStrike" kern="1200" dirty="0">
                          <a:solidFill>
                            <a:schemeClr val="bg1"/>
                          </a:solidFill>
                          <a:effectLst/>
                          <a:latin typeface="+mn-lt"/>
                          <a:ea typeface="+mn-ea"/>
                          <a:cs typeface="+mn-cs"/>
                        </a:rPr>
                        <a:t>, R. B., &amp; Rubia, J. J. (2023). An adaptive transformer model for anomaly detection in wireless sensor networks in real-time. </a:t>
                      </a:r>
                      <a:r>
                        <a:rPr lang="en-IN" sz="2000" b="0" i="1" u="none" strike="noStrike" kern="1200" dirty="0">
                          <a:solidFill>
                            <a:schemeClr val="bg1"/>
                          </a:solidFill>
                          <a:effectLst/>
                          <a:latin typeface="+mn-lt"/>
                          <a:ea typeface="+mn-ea"/>
                          <a:cs typeface="+mn-cs"/>
                        </a:rPr>
                        <a:t>Measurement: Sensors</a:t>
                      </a:r>
                      <a:r>
                        <a:rPr lang="en-IN" sz="2000" b="0" i="0" u="none" strike="noStrike" kern="1200" dirty="0">
                          <a:solidFill>
                            <a:schemeClr val="bg1"/>
                          </a:solidFill>
                          <a:effectLst/>
                          <a:latin typeface="+mn-lt"/>
                          <a:ea typeface="+mn-ea"/>
                          <a:cs typeface="+mn-cs"/>
                        </a:rPr>
                        <a:t>, </a:t>
                      </a:r>
                      <a:r>
                        <a:rPr lang="en-IN" sz="2000" b="0" i="1" u="none" strike="noStrike" kern="1200" dirty="0">
                          <a:solidFill>
                            <a:schemeClr val="bg1"/>
                          </a:solidFill>
                          <a:effectLst/>
                          <a:latin typeface="+mn-lt"/>
                          <a:ea typeface="+mn-ea"/>
                          <a:cs typeface="+mn-cs"/>
                        </a:rPr>
                        <a:t>25</a:t>
                      </a:r>
                      <a:r>
                        <a:rPr lang="en-IN" sz="2000" b="0" i="0" u="none" strike="noStrike" kern="1200" dirty="0">
                          <a:solidFill>
                            <a:schemeClr val="bg1"/>
                          </a:solidFill>
                          <a:effectLst/>
                          <a:latin typeface="+mn-lt"/>
                          <a:ea typeface="+mn-ea"/>
                          <a:cs typeface="+mn-cs"/>
                        </a:rPr>
                        <a:t>, 100625.</a:t>
                      </a:r>
                      <a:endParaRPr lang="en-US" sz="2000" dirty="0">
                        <a:solidFill>
                          <a:schemeClr val="bg1"/>
                        </a:solidFill>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00580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grpSp>
        <p:nvGrpSpPr>
          <p:cNvPr id="2" name="Group 2"/>
          <p:cNvGrpSpPr/>
          <p:nvPr/>
        </p:nvGrpSpPr>
        <p:grpSpPr>
          <a:xfrm>
            <a:off x="379589" y="3543300"/>
            <a:ext cx="5771288" cy="3193182"/>
            <a:chOff x="0" y="-997557"/>
            <a:chExt cx="7695051" cy="4257578"/>
          </a:xfrm>
        </p:grpSpPr>
        <p:sp>
          <p:nvSpPr>
            <p:cNvPr id="3" name="TextBox 3"/>
            <p:cNvSpPr txBox="1"/>
            <p:nvPr/>
          </p:nvSpPr>
          <p:spPr>
            <a:xfrm>
              <a:off x="0" y="2147325"/>
              <a:ext cx="7695051" cy="563244"/>
            </a:xfrm>
            <a:prstGeom prst="rect">
              <a:avLst/>
            </a:prstGeom>
          </p:spPr>
          <p:txBody>
            <a:bodyPr lIns="0" tIns="0" rIns="0" bIns="0" rtlCol="0" anchor="t">
              <a:spAutoFit/>
            </a:bodyPr>
            <a:lstStyle/>
            <a:p>
              <a:pPr marL="0" lvl="0" indent="0">
                <a:lnSpc>
                  <a:spcPts val="3360"/>
                </a:lnSpc>
                <a:spcBef>
                  <a:spcPct val="0"/>
                </a:spcBef>
              </a:pPr>
              <a:endParaRPr/>
            </a:p>
          </p:txBody>
        </p:sp>
        <p:sp>
          <p:nvSpPr>
            <p:cNvPr id="4" name="TextBox 4"/>
            <p:cNvSpPr txBox="1"/>
            <p:nvPr/>
          </p:nvSpPr>
          <p:spPr>
            <a:xfrm>
              <a:off x="0" y="-997557"/>
              <a:ext cx="7695051" cy="4257578"/>
            </a:xfrm>
            <a:prstGeom prst="rect">
              <a:avLst/>
            </a:prstGeom>
          </p:spPr>
          <p:txBody>
            <a:bodyPr lIns="0" tIns="0" rIns="0" bIns="0" rtlCol="0" anchor="t">
              <a:spAutoFit/>
            </a:bodyPr>
            <a:lstStyle/>
            <a:p>
              <a:pPr>
                <a:lnSpc>
                  <a:spcPts val="8250"/>
                </a:lnSpc>
              </a:pPr>
              <a:r>
                <a:rPr lang="en-US" sz="7500" dirty="0">
                  <a:solidFill>
                    <a:srgbClr val="FFFFFF"/>
                  </a:solidFill>
                  <a:latin typeface="Codec Pro Bold"/>
                </a:rPr>
                <a:t>RESEARCH PAPER STATUS</a:t>
              </a:r>
            </a:p>
          </p:txBody>
        </p:sp>
      </p:grpSp>
      <p:graphicFrame>
        <p:nvGraphicFramePr>
          <p:cNvPr id="5" name="Table 5"/>
          <p:cNvGraphicFramePr>
            <a:graphicFrameLocks noGrp="1"/>
          </p:cNvGraphicFramePr>
          <p:nvPr>
            <p:extLst>
              <p:ext uri="{D42A27DB-BD31-4B8C-83A1-F6EECF244321}">
                <p14:modId xmlns:p14="http://schemas.microsoft.com/office/powerpoint/2010/main" val="4015258630"/>
              </p:ext>
            </p:extLst>
          </p:nvPr>
        </p:nvGraphicFramePr>
        <p:xfrm>
          <a:off x="6150877" y="3329940"/>
          <a:ext cx="11317189" cy="4023360"/>
        </p:xfrm>
        <a:graphic>
          <a:graphicData uri="http://schemas.openxmlformats.org/drawingml/2006/table">
            <a:tbl>
              <a:tblPr/>
              <a:tblGrid>
                <a:gridCol w="11317189">
                  <a:extLst>
                    <a:ext uri="{9D8B030D-6E8A-4147-A177-3AD203B41FA5}">
                      <a16:colId xmlns:a16="http://schemas.microsoft.com/office/drawing/2014/main" val="20000"/>
                    </a:ext>
                  </a:extLst>
                </a:gridCol>
              </a:tblGrid>
              <a:tr h="1600200">
                <a:tc>
                  <a:txBody>
                    <a:bodyPr/>
                    <a:lstStyle/>
                    <a:p>
                      <a:pPr rtl="0">
                        <a:spcAft>
                          <a:spcPts val="1800"/>
                        </a:spcAft>
                      </a:pPr>
                      <a:r>
                        <a:rPr lang="en-US" sz="3200" b="0" dirty="0">
                          <a:solidFill>
                            <a:schemeClr val="bg1"/>
                          </a:solidFill>
                        </a:rPr>
                        <a:t>The status of the research paper is that it is at the stage of initial experimentation and implementation. </a:t>
                      </a:r>
                    </a:p>
                    <a:p>
                      <a:pPr rtl="0">
                        <a:spcAft>
                          <a:spcPts val="1800"/>
                        </a:spcAft>
                      </a:pPr>
                      <a:r>
                        <a:rPr lang="en-US" sz="3200" b="0" dirty="0">
                          <a:solidFill>
                            <a:schemeClr val="bg1"/>
                          </a:solidFill>
                        </a:rPr>
                        <a:t>At this stage, research paper's status reflects the transition from theoretical understanding to practical implementation, aiming to validate the efficacy of the proposed anomaly detection system utilizing GANs, transformers, and attentive highlighting on medical image datasets.</a:t>
                      </a: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50346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005034"/>
            <a:ext cx="8281966" cy="8281966"/>
            <a:chOff x="0" y="0"/>
            <a:chExt cx="3282950" cy="3282950"/>
          </a:xfrm>
        </p:grpSpPr>
        <p:sp>
          <p:nvSpPr>
            <p:cNvPr id="3" name="Freeform 3"/>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3"/>
              <a:stretch>
                <a:fillRect l="-25000" r="-25000"/>
              </a:stretch>
            </a:blipFill>
          </p:spPr>
        </p:sp>
      </p:grpSp>
      <p:sp>
        <p:nvSpPr>
          <p:cNvPr id="4" name="Freeform 4"/>
          <p:cNvSpPr/>
          <p:nvPr/>
        </p:nvSpPr>
        <p:spPr>
          <a:xfrm rot="-1066964">
            <a:off x="11855726" y="8241454"/>
            <a:ext cx="8212044" cy="4091091"/>
          </a:xfrm>
          <a:custGeom>
            <a:avLst/>
            <a:gdLst/>
            <a:ahLst/>
            <a:cxnLst/>
            <a:rect l="l" t="t" r="r" b="b"/>
            <a:pathLst>
              <a:path w="8212044" h="4091091">
                <a:moveTo>
                  <a:pt x="0" y="0"/>
                </a:moveTo>
                <a:lnTo>
                  <a:pt x="8212044" y="0"/>
                </a:lnTo>
                <a:lnTo>
                  <a:pt x="8212044" y="4091092"/>
                </a:lnTo>
                <a:lnTo>
                  <a:pt x="0" y="4091092"/>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9940983" y="1957409"/>
            <a:ext cx="7318317" cy="1064394"/>
          </a:xfrm>
          <a:prstGeom prst="rect">
            <a:avLst/>
          </a:prstGeom>
        </p:spPr>
        <p:txBody>
          <a:bodyPr lIns="0" tIns="0" rIns="0" bIns="0" rtlCol="0" anchor="t">
            <a:spAutoFit/>
          </a:bodyPr>
          <a:lstStyle/>
          <a:p>
            <a:pPr>
              <a:lnSpc>
                <a:spcPts val="8250"/>
              </a:lnSpc>
            </a:pPr>
            <a:r>
              <a:rPr lang="en-US" sz="7500" dirty="0">
                <a:solidFill>
                  <a:srgbClr val="2667FF"/>
                </a:solidFill>
                <a:latin typeface="Codec Pro Bold"/>
              </a:rPr>
              <a:t>INTRODUCTION</a:t>
            </a:r>
          </a:p>
        </p:txBody>
      </p:sp>
      <p:sp>
        <p:nvSpPr>
          <p:cNvPr id="6" name="TextBox 6"/>
          <p:cNvSpPr txBox="1"/>
          <p:nvPr/>
        </p:nvSpPr>
        <p:spPr>
          <a:xfrm>
            <a:off x="9144000" y="4926849"/>
            <a:ext cx="8308567" cy="1969642"/>
          </a:xfrm>
          <a:prstGeom prst="rect">
            <a:avLst/>
          </a:prstGeom>
        </p:spPr>
        <p:txBody>
          <a:bodyPr lIns="0" tIns="0" rIns="0" bIns="0" rtlCol="0" anchor="t">
            <a:spAutoFit/>
          </a:bodyPr>
          <a:lstStyle/>
          <a:p>
            <a:pPr algn="l">
              <a:lnSpc>
                <a:spcPts val="3940"/>
              </a:lnSpc>
            </a:pPr>
            <a:r>
              <a:rPr lang="en-US" sz="2814" dirty="0">
                <a:solidFill>
                  <a:srgbClr val="1B131B"/>
                </a:solidFill>
                <a:latin typeface="Codec Pro"/>
              </a:rPr>
              <a:t>This research proposes a novel approach to anomaly detection in medical images using a combination of transformer-guided Generative Adversarial Networks (GANs)</a:t>
            </a:r>
          </a:p>
        </p:txBody>
      </p:sp>
      <p:sp>
        <p:nvSpPr>
          <p:cNvPr id="7" name="TextBox 7"/>
          <p:cNvSpPr txBox="1"/>
          <p:nvPr/>
        </p:nvSpPr>
        <p:spPr>
          <a:xfrm>
            <a:off x="9940983" y="8938260"/>
            <a:ext cx="2713464" cy="320040"/>
          </a:xfrm>
          <a:prstGeom prst="rect">
            <a:avLst/>
          </a:prstGeom>
        </p:spPr>
        <p:txBody>
          <a:bodyPr lIns="0" tIns="0" rIns="0" bIns="0" rtlCol="0" anchor="t">
            <a:spAutoFit/>
          </a:bodyPr>
          <a:lstStyle/>
          <a:p>
            <a:pPr marL="0" lvl="0" indent="0" algn="l">
              <a:lnSpc>
                <a:spcPts val="2340"/>
              </a:lnSpc>
              <a:spcBef>
                <a:spcPct val="0"/>
              </a:spcBef>
            </a:pPr>
            <a:r>
              <a:rPr lang="en-US" sz="1800" u="sng">
                <a:solidFill>
                  <a:srgbClr val="FFFFFF"/>
                </a:solidFill>
                <a:latin typeface="Codec Pro Bold"/>
                <a:hlinkClick r:id="rId6" action="ppaction://hlinksldjump"/>
              </a:rPr>
              <a:t>Back to Agenda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grpSp>
        <p:nvGrpSpPr>
          <p:cNvPr id="2" name="Group 2"/>
          <p:cNvGrpSpPr/>
          <p:nvPr/>
        </p:nvGrpSpPr>
        <p:grpSpPr>
          <a:xfrm>
            <a:off x="379589" y="4255749"/>
            <a:ext cx="5771288" cy="2128788"/>
            <a:chOff x="0" y="-47625"/>
            <a:chExt cx="7695051" cy="2838385"/>
          </a:xfrm>
        </p:grpSpPr>
        <p:sp>
          <p:nvSpPr>
            <p:cNvPr id="3" name="TextBox 3"/>
            <p:cNvSpPr txBox="1"/>
            <p:nvPr/>
          </p:nvSpPr>
          <p:spPr>
            <a:xfrm>
              <a:off x="0" y="2147325"/>
              <a:ext cx="7695051" cy="563244"/>
            </a:xfrm>
            <a:prstGeom prst="rect">
              <a:avLst/>
            </a:prstGeom>
          </p:spPr>
          <p:txBody>
            <a:bodyPr lIns="0" tIns="0" rIns="0" bIns="0" rtlCol="0" anchor="t">
              <a:spAutoFit/>
            </a:bodyPr>
            <a:lstStyle/>
            <a:p>
              <a:pPr marL="0" lvl="0" indent="0">
                <a:lnSpc>
                  <a:spcPts val="3360"/>
                </a:lnSpc>
                <a:spcBef>
                  <a:spcPct val="0"/>
                </a:spcBef>
              </a:pPr>
              <a:endParaRPr/>
            </a:p>
          </p:txBody>
        </p:sp>
        <p:sp>
          <p:nvSpPr>
            <p:cNvPr id="4" name="TextBox 4"/>
            <p:cNvSpPr txBox="1"/>
            <p:nvPr/>
          </p:nvSpPr>
          <p:spPr>
            <a:xfrm>
              <a:off x="0" y="-47625"/>
              <a:ext cx="7695051" cy="2838385"/>
            </a:xfrm>
            <a:prstGeom prst="rect">
              <a:avLst/>
            </a:prstGeom>
          </p:spPr>
          <p:txBody>
            <a:bodyPr lIns="0" tIns="0" rIns="0" bIns="0" rtlCol="0" anchor="t">
              <a:spAutoFit/>
            </a:bodyPr>
            <a:lstStyle/>
            <a:p>
              <a:pPr>
                <a:lnSpc>
                  <a:spcPts val="8250"/>
                </a:lnSpc>
              </a:pPr>
              <a:r>
                <a:rPr lang="en-US" sz="7500" dirty="0">
                  <a:solidFill>
                    <a:srgbClr val="FFFFFF"/>
                  </a:solidFill>
                  <a:latin typeface="Codec Pro Bold"/>
                </a:rPr>
                <a:t>Guide Approval</a:t>
              </a:r>
            </a:p>
          </p:txBody>
        </p:sp>
      </p:grpSp>
      <p:graphicFrame>
        <p:nvGraphicFramePr>
          <p:cNvPr id="5" name="Table 5"/>
          <p:cNvGraphicFramePr>
            <a:graphicFrameLocks noGrp="1"/>
          </p:cNvGraphicFramePr>
          <p:nvPr/>
        </p:nvGraphicFramePr>
        <p:xfrm>
          <a:off x="6169538" y="1638300"/>
          <a:ext cx="11317189" cy="1600200"/>
        </p:xfrm>
        <a:graphic>
          <a:graphicData uri="http://schemas.openxmlformats.org/drawingml/2006/table">
            <a:tbl>
              <a:tblPr/>
              <a:tblGrid>
                <a:gridCol w="11317189">
                  <a:extLst>
                    <a:ext uri="{9D8B030D-6E8A-4147-A177-3AD203B41FA5}">
                      <a16:colId xmlns:a16="http://schemas.microsoft.com/office/drawing/2014/main" val="20000"/>
                    </a:ext>
                  </a:extLst>
                </a:gridCol>
              </a:tblGrid>
              <a:tr h="1600200">
                <a:tc>
                  <a:txBody>
                    <a:bodyPr/>
                    <a:lstStyle/>
                    <a:p>
                      <a:pPr rtl="0">
                        <a:spcAft>
                          <a:spcPts val="1800"/>
                        </a:spcAft>
                      </a:pPr>
                      <a:endParaRPr lang="en-US" sz="2000" dirty="0">
                        <a:solidFill>
                          <a:schemeClr val="bg1"/>
                        </a:solidFill>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7" name="Picture 6">
            <a:extLst>
              <a:ext uri="{FF2B5EF4-FFF2-40B4-BE49-F238E27FC236}">
                <a16:creationId xmlns:a16="http://schemas.microsoft.com/office/drawing/2014/main" id="{81DBE083-94C1-54AD-DD17-2CF1E91D10BA}"/>
              </a:ext>
            </a:extLst>
          </p:cNvPr>
          <p:cNvPicPr>
            <a:picLocks noChangeAspect="1"/>
          </p:cNvPicPr>
          <p:nvPr/>
        </p:nvPicPr>
        <p:blipFill rotWithShape="1">
          <a:blip r:embed="rId2"/>
          <a:srcRect t="22291"/>
          <a:stretch/>
        </p:blipFill>
        <p:spPr>
          <a:xfrm>
            <a:off x="4856889" y="2476500"/>
            <a:ext cx="12801600" cy="5578271"/>
          </a:xfrm>
          <a:prstGeom prst="rect">
            <a:avLst/>
          </a:prstGeom>
        </p:spPr>
      </p:pic>
    </p:spTree>
    <p:extLst>
      <p:ext uri="{BB962C8B-B14F-4D97-AF65-F5344CB8AC3E}">
        <p14:creationId xmlns:p14="http://schemas.microsoft.com/office/powerpoint/2010/main" val="3895697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3985138" y="3964245"/>
            <a:ext cx="10688650" cy="2291835"/>
          </a:xfrm>
          <a:prstGeom prst="rect">
            <a:avLst/>
          </a:prstGeom>
        </p:spPr>
        <p:txBody>
          <a:bodyPr lIns="0" tIns="0" rIns="0" bIns="0" rtlCol="0" anchor="t">
            <a:spAutoFit/>
          </a:bodyPr>
          <a:lstStyle/>
          <a:p>
            <a:pPr algn="ctr">
              <a:lnSpc>
                <a:spcPts val="16060"/>
              </a:lnSpc>
              <a:spcBef>
                <a:spcPct val="0"/>
              </a:spcBef>
            </a:pPr>
            <a:r>
              <a:rPr lang="en-US" sz="14600">
                <a:solidFill>
                  <a:srgbClr val="2667FF"/>
                </a:solidFill>
                <a:latin typeface="Codec Pro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1651658" y="7812263"/>
            <a:ext cx="14984685" cy="5421731"/>
          </a:xfrm>
          <a:custGeom>
            <a:avLst/>
            <a:gdLst/>
            <a:ahLst/>
            <a:cxnLst/>
            <a:rect l="l" t="t" r="r" b="b"/>
            <a:pathLst>
              <a:path w="14984685" h="5421731">
                <a:moveTo>
                  <a:pt x="0" y="0"/>
                </a:moveTo>
                <a:lnTo>
                  <a:pt x="14984684" y="0"/>
                </a:lnTo>
                <a:lnTo>
                  <a:pt x="14984684" y="5421731"/>
                </a:lnTo>
                <a:lnTo>
                  <a:pt x="0" y="5421731"/>
                </a:lnTo>
                <a:lnTo>
                  <a:pt x="0" y="0"/>
                </a:lnTo>
                <a:close/>
              </a:path>
            </a:pathLst>
          </a:custGeom>
          <a:blipFill>
            <a:blip r:embed="rId2">
              <a:alphaModFix amt="27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0"/>
            <a:ext cx="10371446" cy="10371446"/>
          </a:xfrm>
          <a:custGeom>
            <a:avLst/>
            <a:gdLst/>
            <a:ahLst/>
            <a:cxnLst/>
            <a:rect l="l" t="t" r="r" b="b"/>
            <a:pathLst>
              <a:path w="10371446" h="10371446">
                <a:moveTo>
                  <a:pt x="0" y="0"/>
                </a:moveTo>
                <a:lnTo>
                  <a:pt x="10371446" y="0"/>
                </a:lnTo>
                <a:lnTo>
                  <a:pt x="10371446" y="10371446"/>
                </a:lnTo>
                <a:lnTo>
                  <a:pt x="0" y="10371446"/>
                </a:lnTo>
                <a:lnTo>
                  <a:pt x="0" y="0"/>
                </a:lnTo>
                <a:close/>
              </a:path>
            </a:pathLst>
          </a:custGeom>
          <a:blipFill>
            <a:blip r:embed="rId4">
              <a:alphaModFix amt="86000"/>
              <a:extLst>
                <a:ext uri="{96DAC541-7B7A-43D3-8B79-37D633B846F1}">
                  <asvg:svgBlip xmlns:asvg="http://schemas.microsoft.com/office/drawing/2016/SVG/main" r:embed="rId5"/>
                </a:ext>
              </a:extLst>
            </a:blip>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3316018089"/>
              </p:ext>
            </p:extLst>
          </p:nvPr>
        </p:nvGraphicFramePr>
        <p:xfrm>
          <a:off x="7772400" y="2324100"/>
          <a:ext cx="10371446" cy="7218299"/>
        </p:xfrm>
        <a:graphic>
          <a:graphicData uri="http://schemas.openxmlformats.org/drawingml/2006/table">
            <a:tbl>
              <a:tblPr/>
              <a:tblGrid>
                <a:gridCol w="10371446">
                  <a:extLst>
                    <a:ext uri="{9D8B030D-6E8A-4147-A177-3AD203B41FA5}">
                      <a16:colId xmlns:a16="http://schemas.microsoft.com/office/drawing/2014/main" val="20000"/>
                    </a:ext>
                  </a:extLst>
                </a:gridCol>
              </a:tblGrid>
              <a:tr h="5421732">
                <a:tc>
                  <a:txBody>
                    <a:bodyPr/>
                    <a:lstStyle/>
                    <a:p>
                      <a:pPr marL="457200" indent="-457200" algn="l">
                        <a:lnSpc>
                          <a:spcPts val="3639"/>
                        </a:lnSpc>
                        <a:buFont typeface="Arial" panose="020B0604020202020204" pitchFamily="34" charset="0"/>
                        <a:buChar char="•"/>
                        <a:defRPr/>
                      </a:pPr>
                      <a:r>
                        <a:rPr lang="en-US" sz="2800" b="0" i="0" dirty="0">
                          <a:solidFill>
                            <a:srgbClr val="F9F9F9"/>
                          </a:solidFill>
                          <a:effectLst/>
                          <a:latin typeface="Söhne"/>
                        </a:rPr>
                        <a:t>Anomaly detection in medical images, particularly in brain tumor MRI datasets, is a critical task in healthcare.</a:t>
                      </a:r>
                    </a:p>
                    <a:p>
                      <a:pPr marL="457200" indent="-457200" algn="l">
                        <a:lnSpc>
                          <a:spcPts val="3639"/>
                        </a:lnSpc>
                        <a:buFont typeface="Arial" panose="020B0604020202020204" pitchFamily="34" charset="0"/>
                        <a:buChar char="•"/>
                        <a:defRPr/>
                      </a:pPr>
                      <a:r>
                        <a:rPr lang="en-US" sz="2800" b="0" i="0" dirty="0">
                          <a:solidFill>
                            <a:srgbClr val="F9F9F9"/>
                          </a:solidFill>
                          <a:effectLst/>
                          <a:latin typeface="Söhne"/>
                        </a:rPr>
                        <a:t>The </a:t>
                      </a:r>
                      <a:r>
                        <a:rPr lang="en-US" sz="2800" b="0" i="0" dirty="0" err="1">
                          <a:solidFill>
                            <a:srgbClr val="F9F9F9"/>
                          </a:solidFill>
                          <a:effectLst/>
                          <a:latin typeface="Söhne"/>
                        </a:rPr>
                        <a:t>ViTGAN</a:t>
                      </a:r>
                      <a:r>
                        <a:rPr lang="en-US" sz="2800" b="0" i="0" dirty="0">
                          <a:solidFill>
                            <a:srgbClr val="F9F9F9"/>
                          </a:solidFill>
                          <a:effectLst/>
                          <a:latin typeface="Söhne"/>
                        </a:rPr>
                        <a:t> model represents an innovative approach to enhance anomaly detection in such datasets.</a:t>
                      </a:r>
                    </a:p>
                    <a:p>
                      <a:pPr marL="457200" indent="-457200" algn="l">
                        <a:lnSpc>
                          <a:spcPts val="3639"/>
                        </a:lnSpc>
                        <a:buFont typeface="Arial" panose="020B0604020202020204" pitchFamily="34" charset="0"/>
                        <a:buChar char="•"/>
                        <a:defRPr/>
                      </a:pPr>
                      <a:r>
                        <a:rPr lang="en-US" sz="2800" b="0" i="0" dirty="0">
                          <a:solidFill>
                            <a:srgbClr val="F9F9F9"/>
                          </a:solidFill>
                          <a:effectLst/>
                          <a:latin typeface="Söhne"/>
                        </a:rPr>
                        <a:t>Leveraging the Vision Transformer (</a:t>
                      </a:r>
                      <a:r>
                        <a:rPr lang="en-US" sz="2800" b="0" i="0" dirty="0" err="1">
                          <a:solidFill>
                            <a:srgbClr val="F9F9F9"/>
                          </a:solidFill>
                          <a:effectLst/>
                          <a:latin typeface="Söhne"/>
                        </a:rPr>
                        <a:t>ViT</a:t>
                      </a:r>
                      <a:r>
                        <a:rPr lang="en-US" sz="2800" b="0" i="0" dirty="0">
                          <a:solidFill>
                            <a:srgbClr val="F9F9F9"/>
                          </a:solidFill>
                          <a:effectLst/>
                          <a:latin typeface="Söhne"/>
                        </a:rPr>
                        <a:t>) architecture, this model integrates advanced features and strategies to improve anomaly detection capabilities.</a:t>
                      </a:r>
                    </a:p>
                    <a:p>
                      <a:pPr marL="457200" indent="-457200" algn="l">
                        <a:lnSpc>
                          <a:spcPts val="3639"/>
                        </a:lnSpc>
                        <a:buFont typeface="Arial" panose="020B0604020202020204" pitchFamily="34" charset="0"/>
                        <a:buChar char="•"/>
                        <a:defRPr/>
                      </a:pPr>
                      <a:r>
                        <a:rPr lang="en-US" sz="2800" b="0" i="0" dirty="0">
                          <a:solidFill>
                            <a:srgbClr val="F9F9F9"/>
                          </a:solidFill>
                          <a:effectLst/>
                          <a:latin typeface="Söhne"/>
                        </a:rPr>
                        <a:t>Key enhancements include the incorporation of SIREN layers, SLN layers, Fourier patch embedding, and other techniques to enhance image extraction and anomaly detection.</a:t>
                      </a:r>
                    </a:p>
                    <a:p>
                      <a:pPr marL="457200" indent="-457200" algn="l">
                        <a:lnSpc>
                          <a:spcPts val="3639"/>
                        </a:lnSpc>
                        <a:buFont typeface="Arial" panose="020B0604020202020204" pitchFamily="34" charset="0"/>
                        <a:buChar char="•"/>
                        <a:defRPr/>
                      </a:pPr>
                      <a:r>
                        <a:rPr lang="en-US" sz="2800" b="0" i="0" dirty="0">
                          <a:solidFill>
                            <a:srgbClr val="F9F9F9"/>
                          </a:solidFill>
                          <a:effectLst/>
                          <a:latin typeface="Söhne"/>
                        </a:rPr>
                        <a:t>Additionally, the model adopts a double discriminator strategy to effectively address distributional bias during training.</a:t>
                      </a:r>
                    </a:p>
                    <a:p>
                      <a:pPr marL="457200" indent="-457200" algn="l">
                        <a:lnSpc>
                          <a:spcPts val="3639"/>
                        </a:lnSpc>
                        <a:buFont typeface="Arial" panose="020B0604020202020204" pitchFamily="34" charset="0"/>
                        <a:buChar char="•"/>
                        <a:defRPr/>
                      </a:pPr>
                      <a:r>
                        <a:rPr lang="en-US" sz="2800" b="0" i="0" dirty="0">
                          <a:solidFill>
                            <a:srgbClr val="F9F9F9"/>
                          </a:solidFill>
                          <a:effectLst/>
                          <a:latin typeface="Söhne"/>
                        </a:rPr>
                        <a:t>This project aims to contribute to the advancement of medical imaging technologies, particularly in the early detection and diagnosis of brain tumors</a:t>
                      </a:r>
                      <a:endParaRPr lang="en-US" sz="2599" dirty="0">
                        <a:solidFill>
                          <a:srgbClr val="FFFFFF"/>
                        </a:solidFill>
                        <a:latin typeface="Codec Pro"/>
                      </a:endParaRP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5" name="Group 5"/>
          <p:cNvGrpSpPr/>
          <p:nvPr/>
        </p:nvGrpSpPr>
        <p:grpSpPr>
          <a:xfrm>
            <a:off x="479522" y="3771900"/>
            <a:ext cx="7028599" cy="4040363"/>
            <a:chOff x="0" y="0"/>
            <a:chExt cx="6350000" cy="3810000"/>
          </a:xfrm>
        </p:grpSpPr>
        <p:sp>
          <p:nvSpPr>
            <p:cNvPr id="6" name="Freeform 6"/>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l="-7257" r="-7257"/>
              </a:stretch>
            </a:blipFill>
          </p:spPr>
        </p:sp>
      </p:grpSp>
      <p:sp>
        <p:nvSpPr>
          <p:cNvPr id="9" name="TextBox 9"/>
          <p:cNvSpPr txBox="1"/>
          <p:nvPr/>
        </p:nvSpPr>
        <p:spPr>
          <a:xfrm>
            <a:off x="1071644" y="1028700"/>
            <a:ext cx="7367832" cy="1064394"/>
          </a:xfrm>
          <a:prstGeom prst="rect">
            <a:avLst/>
          </a:prstGeom>
        </p:spPr>
        <p:txBody>
          <a:bodyPr lIns="0" tIns="0" rIns="0" bIns="0" rtlCol="0" anchor="t">
            <a:spAutoFit/>
          </a:bodyPr>
          <a:lstStyle/>
          <a:p>
            <a:pPr>
              <a:lnSpc>
                <a:spcPts val="8250"/>
              </a:lnSpc>
            </a:pPr>
            <a:r>
              <a:rPr lang="en-US" sz="7500" dirty="0">
                <a:solidFill>
                  <a:srgbClr val="FFFFFF"/>
                </a:solidFill>
                <a:latin typeface="Codec Pro Bold"/>
              </a:rPr>
              <a:t>INTRODUCTION</a:t>
            </a:r>
          </a:p>
        </p:txBody>
      </p:sp>
      <p:sp>
        <p:nvSpPr>
          <p:cNvPr id="10" name="TextBox 10"/>
          <p:cNvSpPr txBox="1"/>
          <p:nvPr/>
        </p:nvSpPr>
        <p:spPr>
          <a:xfrm>
            <a:off x="15136407" y="8938260"/>
            <a:ext cx="2122893" cy="320040"/>
          </a:xfrm>
          <a:prstGeom prst="rect">
            <a:avLst/>
          </a:prstGeom>
        </p:spPr>
        <p:txBody>
          <a:bodyPr lIns="0" tIns="0" rIns="0" bIns="0" rtlCol="0" anchor="t">
            <a:spAutoFit/>
          </a:bodyPr>
          <a:lstStyle/>
          <a:p>
            <a:pPr marL="0" lvl="0" indent="0" algn="r">
              <a:lnSpc>
                <a:spcPts val="2340"/>
              </a:lnSpc>
              <a:spcBef>
                <a:spcPct val="0"/>
              </a:spcBef>
            </a:pPr>
            <a:r>
              <a:rPr lang="en-US" sz="1800" u="sng">
                <a:solidFill>
                  <a:srgbClr val="1B131B"/>
                </a:solidFill>
                <a:latin typeface="Codec Pro Bold"/>
                <a:hlinkClick r:id="rId7" action="ppaction://hlinksldjump"/>
              </a:rPr>
              <a:t>Back to Agenda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LITERATURE SURVEY</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609600" y="3314700"/>
            <a:ext cx="17068800" cy="5334345"/>
          </a:xfrm>
          <a:prstGeom prst="rect">
            <a:avLst/>
          </a:prstGeom>
        </p:spPr>
        <p:txBody>
          <a:bodyPr wrap="square" lIns="0" tIns="0" rIns="0" bIns="0" rtlCol="0" anchor="t">
            <a:spAutoFit/>
          </a:bodyPr>
          <a:lstStyle/>
          <a:p>
            <a:pPr algn="just">
              <a:lnSpc>
                <a:spcPts val="4196"/>
              </a:lnSpc>
            </a:pPr>
            <a:r>
              <a:rPr lang="en-US" sz="3000" b="1" i="0" dirty="0">
                <a:solidFill>
                  <a:srgbClr val="030303"/>
                </a:solidFill>
                <a:effectLst/>
                <a:latin typeface="Century" panose="02040604050505020304" pitchFamily="18" charset="0"/>
              </a:rPr>
              <a:t>Key Discoveries:</a:t>
            </a:r>
          </a:p>
          <a:p>
            <a:pPr algn="just">
              <a:lnSpc>
                <a:spcPts val="4196"/>
              </a:lnSpc>
            </a:pPr>
            <a:r>
              <a:rPr lang="en-US" sz="3000" b="0" i="0" dirty="0">
                <a:solidFill>
                  <a:srgbClr val="030303"/>
                </a:solidFill>
                <a:effectLst/>
                <a:latin typeface="Century" panose="02040604050505020304" pitchFamily="18" charset="0"/>
              </a:rPr>
              <a:t>GANs &amp; Transformers Exploration:</a:t>
            </a:r>
          </a:p>
          <a:p>
            <a:pPr marL="514350" indent="-514350" algn="just">
              <a:lnSpc>
                <a:spcPts val="4196"/>
              </a:lnSpc>
              <a:buAutoNum type="arabicPeriod"/>
            </a:pPr>
            <a:r>
              <a:rPr lang="en-US" sz="3000" b="0" i="0" dirty="0">
                <a:solidFill>
                  <a:srgbClr val="030303"/>
                </a:solidFill>
                <a:effectLst/>
                <a:latin typeface="Century" panose="02040604050505020304" pitchFamily="18" charset="0"/>
              </a:rPr>
              <a:t>Potential in medical anomaly detection but require more exploration.</a:t>
            </a:r>
          </a:p>
          <a:p>
            <a:pPr marL="514350" indent="-514350" algn="just">
              <a:lnSpc>
                <a:spcPts val="4196"/>
              </a:lnSpc>
              <a:buAutoNum type="arabicPeriod"/>
            </a:pPr>
            <a:r>
              <a:rPr lang="en-US" sz="3000" b="0" i="0" dirty="0">
                <a:solidFill>
                  <a:srgbClr val="030303"/>
                </a:solidFill>
                <a:effectLst/>
                <a:latin typeface="Century" panose="02040604050505020304" pitchFamily="18" charset="0"/>
              </a:rPr>
              <a:t>Transformers enhance accuracy in medical image classification.</a:t>
            </a:r>
          </a:p>
          <a:p>
            <a:pPr marL="514350" indent="-514350" algn="just">
              <a:lnSpc>
                <a:spcPts val="4196"/>
              </a:lnSpc>
              <a:buAutoNum type="arabicPeriod"/>
            </a:pPr>
            <a:r>
              <a:rPr lang="en-US" sz="3000" b="0" i="0" dirty="0">
                <a:solidFill>
                  <a:srgbClr val="030303"/>
                </a:solidFill>
                <a:effectLst/>
                <a:latin typeface="Century" panose="02040604050505020304" pitchFamily="18" charset="0"/>
              </a:rPr>
              <a:t>Combined GANs and transformers show promise but need further study.</a:t>
            </a:r>
          </a:p>
          <a:p>
            <a:pPr algn="just">
              <a:lnSpc>
                <a:spcPts val="4196"/>
              </a:lnSpc>
            </a:pPr>
            <a:endParaRPr lang="en-US" sz="3000" b="0" i="0" dirty="0">
              <a:solidFill>
                <a:srgbClr val="030303"/>
              </a:solidFill>
              <a:effectLst/>
              <a:latin typeface="Century" panose="02040604050505020304" pitchFamily="18" charset="0"/>
            </a:endParaRPr>
          </a:p>
          <a:p>
            <a:pPr algn="just">
              <a:lnSpc>
                <a:spcPts val="4196"/>
              </a:lnSpc>
            </a:pPr>
            <a:r>
              <a:rPr lang="en-US" sz="3000" b="1" i="0" dirty="0">
                <a:solidFill>
                  <a:srgbClr val="030303"/>
                </a:solidFill>
                <a:effectLst/>
                <a:latin typeface="Century" panose="02040604050505020304" pitchFamily="18" charset="0"/>
              </a:rPr>
              <a:t>Gaps Identified:</a:t>
            </a:r>
          </a:p>
          <a:p>
            <a:pPr marL="457200" indent="-457200" algn="just">
              <a:lnSpc>
                <a:spcPts val="4196"/>
              </a:lnSpc>
              <a:buFont typeface="Arial" panose="020B0604020202020204" pitchFamily="34" charset="0"/>
              <a:buChar char="•"/>
            </a:pPr>
            <a:r>
              <a:rPr lang="en-US" sz="3000" b="0" i="0" dirty="0">
                <a:solidFill>
                  <a:srgbClr val="030303"/>
                </a:solidFill>
                <a:effectLst/>
                <a:latin typeface="Century" panose="02040604050505020304" pitchFamily="18" charset="0"/>
              </a:rPr>
              <a:t>Lack of extensive exploration into combined GANs and transformers' potential.</a:t>
            </a:r>
          </a:p>
          <a:p>
            <a:pPr marL="457200" indent="-457200" algn="just">
              <a:lnSpc>
                <a:spcPts val="4196"/>
              </a:lnSpc>
              <a:buFont typeface="Arial" panose="020B0604020202020204" pitchFamily="34" charset="0"/>
              <a:buChar char="•"/>
            </a:pPr>
            <a:r>
              <a:rPr lang="en-US" sz="3000" b="0" i="0" dirty="0">
                <a:solidFill>
                  <a:srgbClr val="030303"/>
                </a:solidFill>
                <a:effectLst/>
                <a:latin typeface="Century" panose="02040604050505020304" pitchFamily="18" charset="0"/>
              </a:rPr>
              <a:t>Limited comparative studies to determine optimal anomaly detection approaches.</a:t>
            </a:r>
          </a:p>
          <a:p>
            <a:pPr marL="457200" indent="-457200" algn="just">
              <a:lnSpc>
                <a:spcPts val="4196"/>
              </a:lnSpc>
              <a:buFont typeface="Arial" panose="020B0604020202020204" pitchFamily="34" charset="0"/>
              <a:buChar char="•"/>
            </a:pPr>
            <a:r>
              <a:rPr lang="en-US" sz="3000" b="0" i="0" dirty="0">
                <a:solidFill>
                  <a:srgbClr val="030303"/>
                </a:solidFill>
                <a:effectLst/>
                <a:latin typeface="Century" panose="02040604050505020304" pitchFamily="18" charset="0"/>
              </a:rPr>
              <a:t>Need for practical implementations for real-world use.</a:t>
            </a:r>
          </a:p>
        </p:txBody>
      </p:sp>
    </p:spTree>
    <p:extLst>
      <p:ext uri="{BB962C8B-B14F-4D97-AF65-F5344CB8AC3E}">
        <p14:creationId xmlns:p14="http://schemas.microsoft.com/office/powerpoint/2010/main" val="40539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90799" y="-1887698"/>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028700" y="2019300"/>
            <a:ext cx="113157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PROBLEM STATEMENT</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971550" y="4530240"/>
            <a:ext cx="16344900" cy="2642005"/>
          </a:xfrm>
          <a:prstGeom prst="rect">
            <a:avLst/>
          </a:prstGeom>
        </p:spPr>
        <p:txBody>
          <a:bodyPr wrap="square" lIns="0" tIns="0" rIns="0" bIns="0" rtlCol="0" anchor="t">
            <a:spAutoFit/>
          </a:bodyPr>
          <a:lstStyle/>
          <a:p>
            <a:pPr algn="just">
              <a:lnSpc>
                <a:spcPts val="4196"/>
              </a:lnSpc>
              <a:spcBef>
                <a:spcPts val="1000"/>
              </a:spcBef>
            </a:pPr>
            <a:r>
              <a:rPr lang="en-US" sz="2500" dirty="0">
                <a:solidFill>
                  <a:srgbClr val="000000"/>
                </a:solidFill>
                <a:latin typeface="Codec Pro"/>
              </a:rPr>
              <a:t>The accurate and early detection of anomalies in medical images is a critical aspect of healthcare diagnostics. Detecting anomalies in brain tumor MRI datasets poses a significant challenge due to the intricate nature of medical images. Traditional methods may struggle to capture subtle anomalies, necessitating the exploration of advanced techniques. The model seeks to address this challenge by employing the </a:t>
            </a:r>
            <a:r>
              <a:rPr lang="en-US" sz="2500" dirty="0" err="1">
                <a:solidFill>
                  <a:srgbClr val="000000"/>
                </a:solidFill>
                <a:latin typeface="Codec Pro"/>
              </a:rPr>
              <a:t>ViTGAN</a:t>
            </a:r>
            <a:r>
              <a:rPr lang="en-US" sz="2500" dirty="0">
                <a:solidFill>
                  <a:srgbClr val="000000"/>
                </a:solidFill>
                <a:latin typeface="Codec Pro"/>
              </a:rPr>
              <a:t> architecture, utilizing transformer-based generator and discriminator networks.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3" name="TextBox 3"/>
          <p:cNvSpPr txBox="1"/>
          <p:nvPr/>
        </p:nvSpPr>
        <p:spPr>
          <a:xfrm>
            <a:off x="700901" y="800100"/>
            <a:ext cx="14435506" cy="1166666"/>
          </a:xfrm>
          <a:prstGeom prst="rect">
            <a:avLst/>
          </a:prstGeom>
        </p:spPr>
        <p:txBody>
          <a:bodyPr wrap="square" lIns="0" tIns="0" rIns="0" bIns="0" rtlCol="0" anchor="t">
            <a:spAutoFit/>
          </a:bodyPr>
          <a:lstStyle/>
          <a:p>
            <a:pPr>
              <a:lnSpc>
                <a:spcPts val="8999"/>
              </a:lnSpc>
            </a:pPr>
            <a:r>
              <a:rPr lang="en-US" sz="8999" dirty="0">
                <a:solidFill>
                  <a:srgbClr val="FFFFFF"/>
                </a:solidFill>
                <a:latin typeface="Codec Pro Bold"/>
              </a:rPr>
              <a:t>RESEARCH	OBJECTIVES</a:t>
            </a:r>
          </a:p>
        </p:txBody>
      </p:sp>
      <p:sp>
        <p:nvSpPr>
          <p:cNvPr id="4" name="TextBox 4"/>
          <p:cNvSpPr txBox="1"/>
          <p:nvPr/>
        </p:nvSpPr>
        <p:spPr>
          <a:xfrm>
            <a:off x="15136407" y="1004663"/>
            <a:ext cx="2122893" cy="320040"/>
          </a:xfrm>
          <a:prstGeom prst="rect">
            <a:avLst/>
          </a:prstGeom>
        </p:spPr>
        <p:txBody>
          <a:bodyPr lIns="0" tIns="0" rIns="0" bIns="0" rtlCol="0" anchor="t">
            <a:spAutoFit/>
          </a:bodyPr>
          <a:lstStyle/>
          <a:p>
            <a:pPr marL="0" lvl="0" indent="0" algn="r">
              <a:lnSpc>
                <a:spcPts val="2340"/>
              </a:lnSpc>
              <a:spcBef>
                <a:spcPct val="0"/>
              </a:spcBef>
            </a:pPr>
            <a:r>
              <a:rPr lang="en-US" sz="1800" u="sng">
                <a:solidFill>
                  <a:srgbClr val="1B131B"/>
                </a:solidFill>
                <a:latin typeface="Codec Pro Bold"/>
                <a:hlinkClick r:id="rId3" action="ppaction://hlinksldjump"/>
              </a:rPr>
              <a:t>Back to Agenda</a:t>
            </a:r>
          </a:p>
        </p:txBody>
      </p:sp>
      <p:sp>
        <p:nvSpPr>
          <p:cNvPr id="5" name="TextBox 5"/>
          <p:cNvSpPr txBox="1"/>
          <p:nvPr/>
        </p:nvSpPr>
        <p:spPr>
          <a:xfrm>
            <a:off x="708922" y="3088194"/>
            <a:ext cx="16878300" cy="6499280"/>
          </a:xfrm>
          <a:prstGeom prst="rect">
            <a:avLst/>
          </a:prstGeom>
        </p:spPr>
        <p:txBody>
          <a:bodyPr wrap="square" lIns="0" tIns="0" rIns="0" bIns="0" rtlCol="0" anchor="t">
            <a:spAutoFit/>
          </a:bodyPr>
          <a:lstStyle/>
          <a:p>
            <a:pPr marL="514350" indent="-514350">
              <a:lnSpc>
                <a:spcPts val="4210"/>
              </a:lnSpc>
              <a:spcAft>
                <a:spcPts val="1800"/>
              </a:spcAft>
              <a:buFont typeface="+mj-lt"/>
              <a:buAutoNum type="arabicPeriod"/>
            </a:pPr>
            <a:r>
              <a:rPr lang="en-US" sz="2800" dirty="0">
                <a:solidFill>
                  <a:srgbClr val="FFFFFF"/>
                </a:solidFill>
                <a:latin typeface="Codec Pro"/>
              </a:rPr>
              <a:t>Develop Transformer-Guided GANs: Create a novel model integrating transformers to guide GANs for realistic medical anomaly generation.</a:t>
            </a:r>
          </a:p>
          <a:p>
            <a:pPr marL="514350" indent="-514350">
              <a:lnSpc>
                <a:spcPts val="4210"/>
              </a:lnSpc>
              <a:spcAft>
                <a:spcPts val="1800"/>
              </a:spcAft>
              <a:buFont typeface="+mj-lt"/>
              <a:buAutoNum type="arabicPeriod"/>
            </a:pPr>
            <a:r>
              <a:rPr lang="en-US" sz="2800" dirty="0">
                <a:solidFill>
                  <a:srgbClr val="FFFFFF"/>
                </a:solidFill>
                <a:latin typeface="Codec Pro"/>
              </a:rPr>
              <a:t>Optimize and Validate: Fine-tune GANs, validate anomaly generation, and optimize model performance. </a:t>
            </a:r>
          </a:p>
          <a:p>
            <a:pPr marL="514350" indent="-514350">
              <a:lnSpc>
                <a:spcPts val="4210"/>
              </a:lnSpc>
              <a:spcAft>
                <a:spcPts val="1800"/>
              </a:spcAft>
              <a:buFont typeface="+mj-lt"/>
              <a:buAutoNum type="arabicPeriod"/>
            </a:pPr>
            <a:r>
              <a:rPr lang="en-US" sz="2800" dirty="0">
                <a:solidFill>
                  <a:srgbClr val="FFFFFF"/>
                </a:solidFill>
                <a:latin typeface="Codec Pro"/>
              </a:rPr>
              <a:t>Implement Attention Mechanism: Introduce attention mechanism for highlighting specific areas in generated anomalies.</a:t>
            </a:r>
          </a:p>
          <a:p>
            <a:pPr marL="514350" indent="-514350">
              <a:lnSpc>
                <a:spcPts val="4210"/>
              </a:lnSpc>
              <a:spcAft>
                <a:spcPts val="1800"/>
              </a:spcAft>
              <a:buFont typeface="+mj-lt"/>
              <a:buAutoNum type="arabicPeriod"/>
            </a:pPr>
            <a:r>
              <a:rPr lang="en-US" sz="2800" dirty="0">
                <a:solidFill>
                  <a:srgbClr val="FFFFFF"/>
                </a:solidFill>
                <a:latin typeface="Codec Pro"/>
              </a:rPr>
              <a:t>Ensure Interpretability: Evaluate interpretability, aligning highlighted areas with medical expectations.</a:t>
            </a:r>
          </a:p>
          <a:p>
            <a:pPr marL="514350" indent="-514350">
              <a:lnSpc>
                <a:spcPts val="4210"/>
              </a:lnSpc>
              <a:spcAft>
                <a:spcPts val="1800"/>
              </a:spcAft>
              <a:buFont typeface="+mj-lt"/>
              <a:buAutoNum type="arabicPeriod"/>
            </a:pPr>
            <a:r>
              <a:rPr lang="en-US" sz="2800" dirty="0">
                <a:solidFill>
                  <a:srgbClr val="FFFFFF"/>
                </a:solidFill>
                <a:latin typeface="Codec Pro"/>
              </a:rPr>
              <a:t>Address Data Challenges: Curate diverse datasets, addressing quality, diversity, and biases.</a:t>
            </a:r>
          </a:p>
          <a:p>
            <a:pPr marL="514350" indent="-514350">
              <a:lnSpc>
                <a:spcPts val="4210"/>
              </a:lnSpc>
              <a:spcAft>
                <a:spcPts val="1800"/>
              </a:spcAft>
              <a:buFont typeface="+mj-lt"/>
              <a:buAutoNum type="arabicPeriod"/>
            </a:pPr>
            <a:r>
              <a:rPr lang="en-US" sz="2800" dirty="0">
                <a:solidFill>
                  <a:srgbClr val="FFFFFF"/>
                </a:solidFill>
                <a:latin typeface="Codec Pro"/>
              </a:rPr>
              <a:t>Enhance Robustness: Implement techniques for robustness to variations in medical images</a:t>
            </a:r>
          </a:p>
        </p:txBody>
      </p:sp>
    </p:spTree>
    <p:extLst>
      <p:ext uri="{BB962C8B-B14F-4D97-AF65-F5344CB8AC3E}">
        <p14:creationId xmlns:p14="http://schemas.microsoft.com/office/powerpoint/2010/main" val="2276340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3" name="TextBox 3"/>
          <p:cNvSpPr txBox="1"/>
          <p:nvPr/>
        </p:nvSpPr>
        <p:spPr>
          <a:xfrm>
            <a:off x="700901" y="800100"/>
            <a:ext cx="14435506" cy="1166666"/>
          </a:xfrm>
          <a:prstGeom prst="rect">
            <a:avLst/>
          </a:prstGeom>
        </p:spPr>
        <p:txBody>
          <a:bodyPr wrap="square" lIns="0" tIns="0" rIns="0" bIns="0" rtlCol="0" anchor="t">
            <a:spAutoFit/>
          </a:bodyPr>
          <a:lstStyle/>
          <a:p>
            <a:pPr>
              <a:lnSpc>
                <a:spcPts val="8999"/>
              </a:lnSpc>
            </a:pPr>
            <a:r>
              <a:rPr lang="en-US" sz="8999" dirty="0">
                <a:solidFill>
                  <a:srgbClr val="FFFFFF"/>
                </a:solidFill>
                <a:latin typeface="Codec Pro Bold"/>
              </a:rPr>
              <a:t>RESEARCH	OBJECTIVES</a:t>
            </a:r>
          </a:p>
        </p:txBody>
      </p:sp>
      <p:sp>
        <p:nvSpPr>
          <p:cNvPr id="4" name="TextBox 4"/>
          <p:cNvSpPr txBox="1"/>
          <p:nvPr/>
        </p:nvSpPr>
        <p:spPr>
          <a:xfrm>
            <a:off x="15136407" y="1004663"/>
            <a:ext cx="2122893" cy="320040"/>
          </a:xfrm>
          <a:prstGeom prst="rect">
            <a:avLst/>
          </a:prstGeom>
        </p:spPr>
        <p:txBody>
          <a:bodyPr lIns="0" tIns="0" rIns="0" bIns="0" rtlCol="0" anchor="t">
            <a:spAutoFit/>
          </a:bodyPr>
          <a:lstStyle/>
          <a:p>
            <a:pPr marL="0" lvl="0" indent="0" algn="r">
              <a:lnSpc>
                <a:spcPts val="2340"/>
              </a:lnSpc>
              <a:spcBef>
                <a:spcPct val="0"/>
              </a:spcBef>
            </a:pPr>
            <a:r>
              <a:rPr lang="en-US" sz="1800" u="sng">
                <a:solidFill>
                  <a:srgbClr val="1B131B"/>
                </a:solidFill>
                <a:latin typeface="Codec Pro Bold"/>
                <a:hlinkClick r:id="rId3" action="ppaction://hlinksldjump"/>
              </a:rPr>
              <a:t>Back to Agenda</a:t>
            </a:r>
          </a:p>
        </p:txBody>
      </p:sp>
      <p:sp>
        <p:nvSpPr>
          <p:cNvPr id="5" name="TextBox 5"/>
          <p:cNvSpPr txBox="1"/>
          <p:nvPr/>
        </p:nvSpPr>
        <p:spPr>
          <a:xfrm>
            <a:off x="708922" y="3088194"/>
            <a:ext cx="16878300" cy="5729838"/>
          </a:xfrm>
          <a:prstGeom prst="rect">
            <a:avLst/>
          </a:prstGeom>
        </p:spPr>
        <p:txBody>
          <a:bodyPr wrap="square" lIns="0" tIns="0" rIns="0" bIns="0" rtlCol="0" anchor="t">
            <a:spAutoFit/>
          </a:bodyPr>
          <a:lstStyle/>
          <a:p>
            <a:pPr marL="514350" indent="-514350">
              <a:lnSpc>
                <a:spcPts val="4210"/>
              </a:lnSpc>
              <a:spcAft>
                <a:spcPts val="1800"/>
              </a:spcAft>
              <a:buFont typeface="+mj-lt"/>
              <a:buAutoNum type="arabicPeriod" startAt="7"/>
            </a:pPr>
            <a:r>
              <a:rPr lang="en-US" sz="2800" dirty="0">
                <a:solidFill>
                  <a:srgbClr val="FFFFFF"/>
                </a:solidFill>
                <a:latin typeface="Codec Pro"/>
              </a:rPr>
              <a:t>Ethical Considerations: Analyze biases, ensuring fairness, and conduct thorough ethical evaluation.</a:t>
            </a:r>
          </a:p>
          <a:p>
            <a:pPr marL="514350" indent="-514350">
              <a:lnSpc>
                <a:spcPts val="4210"/>
              </a:lnSpc>
              <a:spcAft>
                <a:spcPts val="1800"/>
              </a:spcAft>
              <a:buFont typeface="+mj-lt"/>
              <a:buAutoNum type="arabicPeriod" startAt="7"/>
            </a:pPr>
            <a:r>
              <a:rPr lang="en-US" sz="2800" dirty="0">
                <a:solidFill>
                  <a:srgbClr val="FFFFFF"/>
                </a:solidFill>
                <a:latin typeface="Codec Pro"/>
              </a:rPr>
              <a:t>Evaluate Clinical Validity: Assess clinical model performance, involving medical professionals.</a:t>
            </a:r>
          </a:p>
          <a:p>
            <a:pPr marL="514350" indent="-514350">
              <a:lnSpc>
                <a:spcPts val="4210"/>
              </a:lnSpc>
              <a:spcAft>
                <a:spcPts val="1800"/>
              </a:spcAft>
              <a:buFont typeface="+mj-lt"/>
              <a:buAutoNum type="arabicPeriod" startAt="7"/>
            </a:pPr>
            <a:r>
              <a:rPr lang="en-US" sz="2800" dirty="0">
                <a:solidFill>
                  <a:srgbClr val="FFFFFF"/>
                </a:solidFill>
                <a:latin typeface="Codec Pro"/>
              </a:rPr>
              <a:t>Human-in-the-Loop Interaction: Design user-friendly interfaces, integrating human feedback for clinical use.</a:t>
            </a:r>
          </a:p>
          <a:p>
            <a:pPr marL="514350" indent="-514350">
              <a:lnSpc>
                <a:spcPts val="4210"/>
              </a:lnSpc>
              <a:spcAft>
                <a:spcPts val="1800"/>
              </a:spcAft>
              <a:buFont typeface="+mj-lt"/>
              <a:buAutoNum type="arabicPeriod" startAt="7"/>
            </a:pPr>
            <a:r>
              <a:rPr lang="en-US" sz="2800" dirty="0">
                <a:solidFill>
                  <a:srgbClr val="FFFFFF"/>
                </a:solidFill>
                <a:latin typeface="Codec Pro"/>
              </a:rPr>
              <a:t>Optimize for Deployment: Optimize model scalability and compatibility for real-world healthcare deployment.</a:t>
            </a:r>
          </a:p>
          <a:p>
            <a:pPr marL="514350" indent="-514350">
              <a:lnSpc>
                <a:spcPts val="4210"/>
              </a:lnSpc>
              <a:spcAft>
                <a:spcPts val="1800"/>
              </a:spcAft>
              <a:buFont typeface="+mj-lt"/>
              <a:buAutoNum type="arabicPeriod" startAt="7"/>
            </a:pPr>
            <a:r>
              <a:rPr lang="en-US" sz="2800" dirty="0">
                <a:solidFill>
                  <a:srgbClr val="FFFFFF"/>
                </a:solidFill>
                <a:latin typeface="Codec Pro"/>
              </a:rPr>
              <a:t>Conduct Comparative Analysis: Benchmark model against existing anomaly detection methods for medical imaging.</a:t>
            </a:r>
          </a:p>
        </p:txBody>
      </p:sp>
    </p:spTree>
    <p:extLst>
      <p:ext uri="{BB962C8B-B14F-4D97-AF65-F5344CB8AC3E}">
        <p14:creationId xmlns:p14="http://schemas.microsoft.com/office/powerpoint/2010/main" val="1497200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4" name="TextBox 4"/>
          <p:cNvSpPr txBox="1"/>
          <p:nvPr/>
        </p:nvSpPr>
        <p:spPr>
          <a:xfrm>
            <a:off x="15136407" y="1004663"/>
            <a:ext cx="2122893" cy="320040"/>
          </a:xfrm>
          <a:prstGeom prst="rect">
            <a:avLst/>
          </a:prstGeom>
        </p:spPr>
        <p:txBody>
          <a:bodyPr lIns="0" tIns="0" rIns="0" bIns="0" rtlCol="0" anchor="t">
            <a:spAutoFit/>
          </a:bodyPr>
          <a:lstStyle/>
          <a:p>
            <a:pPr marL="0" lvl="0" indent="0" algn="r">
              <a:lnSpc>
                <a:spcPts val="2340"/>
              </a:lnSpc>
              <a:spcBef>
                <a:spcPct val="0"/>
              </a:spcBef>
            </a:pPr>
            <a:r>
              <a:rPr lang="en-US" sz="1800" u="sng">
                <a:solidFill>
                  <a:srgbClr val="1B131B"/>
                </a:solidFill>
                <a:latin typeface="Codec Pro Bold"/>
                <a:hlinkClick r:id="rId3" action="ppaction://hlinksldjump"/>
              </a:rPr>
              <a:t>Back to Agenda</a:t>
            </a:r>
          </a:p>
        </p:txBody>
      </p:sp>
      <p:sp>
        <p:nvSpPr>
          <p:cNvPr id="2" name="Freeform 2">
            <a:extLst>
              <a:ext uri="{FF2B5EF4-FFF2-40B4-BE49-F238E27FC236}">
                <a16:creationId xmlns:a16="http://schemas.microsoft.com/office/drawing/2014/main" id="{1B042316-495C-86BB-A288-52260CDA325A}"/>
              </a:ext>
            </a:extLst>
          </p:cNvPr>
          <p:cNvSpPr/>
          <p:nvPr/>
        </p:nvSpPr>
        <p:spPr>
          <a:xfrm flipH="1">
            <a:off x="-1981200" y="726457"/>
            <a:ext cx="18708883" cy="9558538"/>
          </a:xfrm>
          <a:custGeom>
            <a:avLst/>
            <a:gdLst/>
            <a:ahLst/>
            <a:cxnLst/>
            <a:rect l="l" t="t" r="r" b="b"/>
            <a:pathLst>
              <a:path w="18708883" h="9558538">
                <a:moveTo>
                  <a:pt x="18708883" y="0"/>
                </a:moveTo>
                <a:lnTo>
                  <a:pt x="0" y="0"/>
                </a:lnTo>
                <a:lnTo>
                  <a:pt x="0" y="9558538"/>
                </a:lnTo>
                <a:lnTo>
                  <a:pt x="18708883" y="9558538"/>
                </a:lnTo>
                <a:lnTo>
                  <a:pt x="1870888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TextBox 3"/>
          <p:cNvSpPr txBox="1"/>
          <p:nvPr/>
        </p:nvSpPr>
        <p:spPr>
          <a:xfrm>
            <a:off x="5829300" y="4335245"/>
            <a:ext cx="6629400" cy="2340962"/>
          </a:xfrm>
          <a:prstGeom prst="rect">
            <a:avLst/>
          </a:prstGeom>
        </p:spPr>
        <p:txBody>
          <a:bodyPr wrap="square" lIns="0" tIns="0" rIns="0" bIns="0" rtlCol="0" anchor="t">
            <a:spAutoFit/>
          </a:bodyPr>
          <a:lstStyle/>
          <a:p>
            <a:pPr algn="ctr">
              <a:lnSpc>
                <a:spcPts val="8999"/>
              </a:lnSpc>
            </a:pPr>
            <a:r>
              <a:rPr lang="en-US" sz="9600" b="1" dirty="0">
                <a:solidFill>
                  <a:srgbClr val="FFFFFF"/>
                </a:solidFill>
                <a:latin typeface="Codec Pro Bold"/>
              </a:rPr>
              <a:t>PROPOSED</a:t>
            </a:r>
          </a:p>
          <a:p>
            <a:pPr algn="ctr">
              <a:lnSpc>
                <a:spcPts val="8999"/>
              </a:lnSpc>
            </a:pPr>
            <a:r>
              <a:rPr lang="en-US" sz="9600" b="1" dirty="0">
                <a:solidFill>
                  <a:srgbClr val="FFFFFF"/>
                </a:solidFill>
                <a:latin typeface="Codec Pro Bold"/>
              </a:rPr>
              <a:t>SYSTEM</a:t>
            </a:r>
          </a:p>
        </p:txBody>
      </p:sp>
    </p:spTree>
    <p:extLst>
      <p:ext uri="{BB962C8B-B14F-4D97-AF65-F5344CB8AC3E}">
        <p14:creationId xmlns:p14="http://schemas.microsoft.com/office/powerpoint/2010/main" val="2896320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01B1D108BF9A408AA81796E955B9A2" ma:contentTypeVersion="13" ma:contentTypeDescription="Create a new document." ma:contentTypeScope="" ma:versionID="151c143fd64d765dfe47d405d952783a">
  <xsd:schema xmlns:xsd="http://www.w3.org/2001/XMLSchema" xmlns:xs="http://www.w3.org/2001/XMLSchema" xmlns:p="http://schemas.microsoft.com/office/2006/metadata/properties" xmlns:ns3="44a0c0cc-37b0-4679-9234-86882c4111ed" xmlns:ns4="a203dc8b-5e21-4c8f-a717-1daa26f4039c" targetNamespace="http://schemas.microsoft.com/office/2006/metadata/properties" ma:root="true" ma:fieldsID="406af53255ad5467d5ba0a0418b21e07" ns3:_="" ns4:_="">
    <xsd:import namespace="44a0c0cc-37b0-4679-9234-86882c4111ed"/>
    <xsd:import namespace="a203dc8b-5e21-4c8f-a717-1daa26f4039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0c0cc-37b0-4679-9234-86882c4111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203dc8b-5e21-4c8f-a717-1daa26f4039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a203dc8b-5e21-4c8f-a717-1daa26f4039c" xsi:nil="true"/>
  </documentManagement>
</p:properties>
</file>

<file path=customXml/itemProps1.xml><?xml version="1.0" encoding="utf-8"?>
<ds:datastoreItem xmlns:ds="http://schemas.openxmlformats.org/officeDocument/2006/customXml" ds:itemID="{3C872E18-88B6-495B-B410-ECD87233F0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0c0cc-37b0-4679-9234-86882c4111ed"/>
    <ds:schemaRef ds:uri="a203dc8b-5e21-4c8f-a717-1daa26f403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8E116D9-06EB-4017-B31D-5A8E9A1F326C}">
  <ds:schemaRefs>
    <ds:schemaRef ds:uri="http://schemas.microsoft.com/sharepoint/v3/contenttype/forms"/>
  </ds:schemaRefs>
</ds:datastoreItem>
</file>

<file path=customXml/itemProps3.xml><?xml version="1.0" encoding="utf-8"?>
<ds:datastoreItem xmlns:ds="http://schemas.openxmlformats.org/officeDocument/2006/customXml" ds:itemID="{7EAB5B8B-FDDD-49B8-905D-85FBE886275C}">
  <ds:schemaRefs>
    <ds:schemaRef ds:uri="http://schemas.microsoft.com/office/2006/metadata/properties"/>
    <ds:schemaRef ds:uri="http://purl.org/dc/elements/1.1/"/>
    <ds:schemaRef ds:uri="44a0c0cc-37b0-4679-9234-86882c4111ed"/>
    <ds:schemaRef ds:uri="http://purl.org/dc/dcmitype/"/>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a203dc8b-5e21-4c8f-a717-1daa26f4039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2152</TotalTime>
  <Words>5251</Words>
  <Application>Microsoft Office PowerPoint</Application>
  <PresentationFormat>Custom</PresentationFormat>
  <Paragraphs>316</Paragraphs>
  <Slides>31</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Codec Pro Bold</vt:lpstr>
      <vt:lpstr>Calibri</vt:lpstr>
      <vt:lpstr>Century</vt:lpstr>
      <vt:lpstr>Codec Pro</vt:lpstr>
      <vt:lpstr>Google Sans</vt:lpstr>
      <vt:lpstr>Söhne</vt:lpstr>
      <vt:lpstr>Arial</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Transformer-Guided GANs and Attention-based Highlighting for Improved Anomaly Detection in Medical Images</dc:title>
  <dc:creator>Nayan Khemka</dc:creator>
  <cp:lastModifiedBy>Nayan Khemka</cp:lastModifiedBy>
  <cp:revision>12</cp:revision>
  <dcterms:created xsi:type="dcterms:W3CDTF">2006-08-16T00:00:00Z</dcterms:created>
  <dcterms:modified xsi:type="dcterms:W3CDTF">2024-03-06T17:24:15Z</dcterms:modified>
  <dc:identifier>DAF28gWiBig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0x010100C201B1D108BF9A408AA81796E955B9A2</vt:lpwstr>
  </property>
</Properties>
</file>